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4"/>
  </p:notesMasterIdLst>
  <p:sldIdLst>
    <p:sldId id="256" r:id="rId4"/>
    <p:sldId id="290" r:id="rId5"/>
    <p:sldId id="280" r:id="rId6"/>
    <p:sldId id="287" r:id="rId7"/>
    <p:sldId id="285" r:id="rId8"/>
    <p:sldId id="286" r:id="rId9"/>
    <p:sldId id="283" r:id="rId10"/>
    <p:sldId id="289" r:id="rId11"/>
    <p:sldId id="291" r:id="rId12"/>
    <p:sldId id="261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DC3EE5-E696-4EC3-8CD5-D097231D1083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6EC251A-EBA0-4532-A3A1-05EFC1F2AF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7C2D-7879-4719-99EC-470E9EB685C3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2989-5AF6-4CA8-BD7C-00CE98ED44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F32B-5D45-4681-B6A2-3B043023E3A4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E94F-B7C7-4946-9150-C07724B34B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1D7E-20B0-41F3-9ECF-FE763D6209F1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6410-A4FC-48DF-9C4D-DCA5E179D1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0512-068D-443B-8F37-A0FA3EC1AC6E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5864-9EC4-4899-8B2B-4C554A19A9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A2BA-7955-402B-9D69-29DBE3026723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82DE-0409-405F-B9B4-5B2A7966B2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01FE-70DE-4191-B2E8-78BF09152587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83E8-7F0D-4946-8492-0E59B41CC0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8D8E-5E68-45F9-A7C5-0312B9F73ECF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887-58C3-4CD9-8DB5-96BC6D0690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B533-1189-4E9D-8B5A-AF596D89E80C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52DC-7394-468A-A3B9-D4696BA7F8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583F-FD52-4568-B756-44805D90E9A2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8911-692C-434E-BA84-E6C103B001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D046-FD95-4EB7-B8C4-7B0D2FDC0629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F3AA-A896-481C-8605-7E84BA112C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F95A-0782-45BD-8031-810D5954D795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0C78-F2A9-4A5C-A0EF-7422C2575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CDE66-4E97-4174-9A28-2A223BD98A94}" type="datetimeFigureOut">
              <a:rPr lang="en-GB"/>
              <a:pPr>
                <a:defRPr/>
              </a:pPr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C881B7D-4FE4-45F9-8632-96B8ED27FE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1318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eaLnBrk="1" hangingPunct="1">
              <a:buFont typeface="Arial" charset="0"/>
              <a:buNone/>
            </a:pPr>
            <a:r>
              <a:rPr lang="en-GB" altLang="en-US" sz="2000" b="1">
                <a:latin typeface="Calibri" pitchFamily="34" charset="0"/>
              </a:rPr>
              <a:t>Lavinia Simion</a:t>
            </a:r>
          </a:p>
        </p:txBody>
      </p:sp>
      <p:sp>
        <p:nvSpPr>
          <p:cNvPr id="2052" name="Espace réservé du texte 2"/>
          <p:cNvSpPr txBox="1">
            <a:spLocks/>
          </p:cNvSpPr>
          <p:nvPr/>
        </p:nvSpPr>
        <p:spPr bwMode="auto">
          <a:xfrm>
            <a:off x="933450" y="5157788"/>
            <a:ext cx="7272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eaLnBrk="1" hangingPunct="1">
              <a:buFont typeface="Arial" charset="0"/>
              <a:buNone/>
            </a:pPr>
            <a:r>
              <a:rPr lang="en-GB" altLang="en-US" sz="2000">
                <a:latin typeface="Calibri" pitchFamily="34" charset="0"/>
              </a:rPr>
              <a:t>Project manager for Municipality of Timisoara</a:t>
            </a:r>
          </a:p>
        </p:txBody>
      </p:sp>
      <p:sp>
        <p:nvSpPr>
          <p:cNvPr id="1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algn="r">
              <a:defRPr/>
            </a:pPr>
            <a:r>
              <a:rPr lang="en-GB" altLang="en-US" b="1" dirty="0" smtClean="0">
                <a:solidFill>
                  <a:schemeClr val="tx2"/>
                </a:solidFill>
              </a:rPr>
              <a:t>Project workshop 6.1 online</a:t>
            </a:r>
            <a:endParaRPr lang="en-GB" dirty="0"/>
          </a:p>
        </p:txBody>
      </p:sp>
      <p:sp>
        <p:nvSpPr>
          <p:cNvPr id="2054" name="Espace réservé du texte 2"/>
          <p:cNvSpPr txBox="1">
            <a:spLocks/>
          </p:cNvSpPr>
          <p:nvPr/>
        </p:nvSpPr>
        <p:spPr bwMode="auto">
          <a:xfrm>
            <a:off x="933450" y="5589588"/>
            <a:ext cx="7272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eaLnBrk="1" hangingPunct="1">
              <a:buFont typeface="Arial" charset="0"/>
              <a:buNone/>
            </a:pPr>
            <a:endParaRPr lang="en-GB" altLang="en-US" sz="2000" dirty="0">
              <a:latin typeface="Calibri" pitchFamily="34" charset="0"/>
            </a:endParaRPr>
          </a:p>
        </p:txBody>
      </p:sp>
      <p:sp>
        <p:nvSpPr>
          <p:cNvPr id="2055" name="Titre 1"/>
          <p:cNvSpPr>
            <a:spLocks noGrp="1"/>
          </p:cNvSpPr>
          <p:nvPr>
            <p:ph type="ctrTitle"/>
          </p:nvPr>
        </p:nvSpPr>
        <p:spPr>
          <a:xfrm>
            <a:off x="685800" y="3420534"/>
            <a:ext cx="7679267" cy="1159932"/>
          </a:xfrm>
        </p:spPr>
        <p:txBody>
          <a:bodyPr/>
          <a:lstStyle/>
          <a:p>
            <a:pPr eaLnBrk="1" hangingPunct="1"/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400" b="1" dirty="0" smtClean="0">
                <a:solidFill>
                  <a:schemeClr val="tx2"/>
                </a:solidFill>
              </a:rPr>
              <a:t/>
            </a:r>
            <a:br>
              <a:rPr lang="en-GB" altLang="en-US" sz="4400" b="1" dirty="0" smtClean="0">
                <a:solidFill>
                  <a:schemeClr val="tx2"/>
                </a:solidFill>
              </a:rPr>
            </a:br>
            <a:r>
              <a:rPr lang="en-GB" altLang="en-US" sz="4000" b="1" dirty="0" smtClean="0">
                <a:solidFill>
                  <a:schemeClr val="tx2"/>
                </a:solidFill>
              </a:rPr>
              <a:t/>
            </a:r>
            <a:br>
              <a:rPr lang="en-GB" altLang="en-US" sz="4000" b="1" dirty="0" smtClean="0">
                <a:solidFill>
                  <a:schemeClr val="tx2"/>
                </a:solidFill>
              </a:rPr>
            </a:br>
            <a:r>
              <a:rPr lang="en-GB" altLang="en-US" sz="4000" b="1" dirty="0" smtClean="0">
                <a:solidFill>
                  <a:schemeClr val="tx2"/>
                </a:solidFill>
              </a:rPr>
              <a:t>Cultural to Business </a:t>
            </a:r>
            <a:r>
              <a:rPr lang="en-GB" altLang="en-US" sz="4000" b="1" dirty="0" err="1" smtClean="0">
                <a:solidFill>
                  <a:schemeClr val="tx2"/>
                </a:solidFill>
              </a:rPr>
              <a:t>Hackthon</a:t>
            </a:r>
            <a:endParaRPr lang="en-GB" altLang="en-US" sz="4000" b="1" dirty="0" smtClean="0">
              <a:solidFill>
                <a:schemeClr val="tx2"/>
              </a:solidFill>
            </a:endParaRPr>
          </a:p>
        </p:txBody>
      </p:sp>
      <p:pic>
        <p:nvPicPr>
          <p:cNvPr id="2056" name="Picture 11"/>
          <p:cNvPicPr>
            <a:picLocks noChangeAspect="1"/>
          </p:cNvPicPr>
          <p:nvPr/>
        </p:nvPicPr>
        <p:blipFill>
          <a:blip r:embed="rId3" cstate="print"/>
          <a:srcRect l="7143" t="8319" r="7143" b="9221"/>
          <a:stretch>
            <a:fillRect/>
          </a:stretch>
        </p:blipFill>
        <p:spPr bwMode="auto">
          <a:xfrm>
            <a:off x="5795963" y="430213"/>
            <a:ext cx="2592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75" y="2206625"/>
            <a:ext cx="4794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1318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n-US" sz="2000">
                <a:latin typeface="Calibri" pitchFamily="34" charset="0"/>
              </a:rPr>
              <a:t>lavinia.simion@primariatm.ro</a:t>
            </a:r>
          </a:p>
        </p:txBody>
      </p:sp>
      <p:sp>
        <p:nvSpPr>
          <p:cNvPr id="17412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r>
              <a:rPr lang="en-GB" altLang="en-US" sz="4400" b="1">
                <a:solidFill>
                  <a:schemeClr val="tx2"/>
                </a:solidFill>
                <a:latin typeface="Calibri Light" pitchFamily="34" charset="0"/>
              </a:rPr>
              <a:t>Thank you!</a:t>
            </a:r>
          </a:p>
        </p:txBody>
      </p:sp>
      <p:pic>
        <p:nvPicPr>
          <p:cNvPr id="17413" name="Picture 12"/>
          <p:cNvPicPr>
            <a:picLocks noChangeAspect="1"/>
          </p:cNvPicPr>
          <p:nvPr/>
        </p:nvPicPr>
        <p:blipFill>
          <a:blip r:embed="rId3" cstate="print"/>
          <a:srcRect l="7143" t="8319" r="7143" b="9221"/>
          <a:stretch>
            <a:fillRect/>
          </a:stretch>
        </p:blipFill>
        <p:spPr bwMode="auto">
          <a:xfrm>
            <a:off x="5795963" y="430213"/>
            <a:ext cx="2592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375" y="2206625"/>
            <a:ext cx="5318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1318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6" name="Picture 5" descr="afis Hackath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4415"/>
            <a:ext cx="9144000" cy="4789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1" y="1073150"/>
            <a:ext cx="6180667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 eaLnBrk="1" hangingPunct="1">
              <a:buFont typeface="Arial" charset="0"/>
              <a:buNone/>
            </a:pPr>
            <a:endParaRPr lang="en-GB" altLang="en-US" sz="2000">
              <a:latin typeface="Calibri" pitchFamily="34" charset="0"/>
            </a:endParaRPr>
          </a:p>
        </p:txBody>
      </p:sp>
      <p:sp>
        <p:nvSpPr>
          <p:cNvPr id="3076" name="Titre 1"/>
          <p:cNvSpPr txBox="1">
            <a:spLocks/>
          </p:cNvSpPr>
          <p:nvPr/>
        </p:nvSpPr>
        <p:spPr bwMode="auto">
          <a:xfrm>
            <a:off x="685800" y="1744133"/>
            <a:ext cx="7772400" cy="36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077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3" y="403225"/>
            <a:ext cx="5318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 txBox="1">
            <a:spLocks/>
          </p:cNvSpPr>
          <p:nvPr/>
        </p:nvSpPr>
        <p:spPr bwMode="auto">
          <a:xfrm>
            <a:off x="628650" y="388938"/>
            <a:ext cx="78867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lnSpc>
                <a:spcPct val="90000"/>
              </a:lnSpc>
            </a:pPr>
            <a:r>
              <a:rPr lang="en-GB" altLang="en-US" sz="3200" b="1" dirty="0" smtClean="0">
                <a:solidFill>
                  <a:schemeClr val="tx2"/>
                </a:solidFill>
                <a:latin typeface="Calibri Light" pitchFamily="34" charset="0"/>
              </a:rPr>
              <a:t>Action 1- Cultural to Business </a:t>
            </a:r>
            <a:r>
              <a:rPr lang="en-GB" altLang="en-US" sz="3200" b="1" dirty="0" err="1" smtClean="0">
                <a:solidFill>
                  <a:schemeClr val="tx2"/>
                </a:solidFill>
                <a:latin typeface="Calibri Light" pitchFamily="34" charset="0"/>
              </a:rPr>
              <a:t>Hackathon</a:t>
            </a:r>
            <a:endParaRPr lang="en-GB" altLang="en-US" sz="32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99" y="1896533"/>
            <a:ext cx="7687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Implemented in August 23-25, 2021 in partnership with Flight Foundation, the organizer of Flight Festival at </a:t>
            </a:r>
            <a:r>
              <a:rPr lang="en-US" dirty="0" err="1" smtClean="0">
                <a:solidFill>
                  <a:schemeClr val="tx1"/>
                </a:solidFill>
              </a:rPr>
              <a:t>Iulius</a:t>
            </a:r>
            <a:r>
              <a:rPr lang="en-US" dirty="0" smtClean="0">
                <a:solidFill>
                  <a:schemeClr val="tx1"/>
                </a:solidFill>
              </a:rPr>
              <a:t> Town</a:t>
            </a:r>
          </a:p>
          <a:p>
            <a:pPr lvl="0" algn="just"/>
            <a:r>
              <a:rPr lang="en-US" dirty="0" smtClean="0"/>
              <a:t>● developed the visual identity of the event </a:t>
            </a:r>
          </a:p>
          <a:p>
            <a:pPr lvl="0" algn="just"/>
            <a:r>
              <a:rPr lang="en-US" dirty="0" smtClean="0"/>
              <a:t>● developed an online a social media page on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</a:p>
          <a:p>
            <a:pPr lvl="0" algn="just"/>
            <a:r>
              <a:rPr lang="en-US" dirty="0" smtClean="0"/>
              <a:t>● created and promoted the concept among the local community using in the visual identity of the event, the IE program and the </a:t>
            </a:r>
            <a:r>
              <a:rPr lang="en-US" dirty="0" err="1" smtClean="0"/>
              <a:t>ECoC</a:t>
            </a:r>
            <a:r>
              <a:rPr lang="en-US" dirty="0" smtClean="0"/>
              <a:t>-SME project</a:t>
            </a:r>
          </a:p>
          <a:p>
            <a:pPr algn="just"/>
            <a:r>
              <a:rPr lang="en-US" dirty="0" smtClean="0"/>
              <a:t>● sent press release to the local media and published to the Municipality website</a:t>
            </a:r>
          </a:p>
          <a:p>
            <a:pPr lvl="0" algn="just"/>
            <a:r>
              <a:rPr lang="en-US" dirty="0" smtClean="0"/>
              <a:t>●</a:t>
            </a:r>
            <a:r>
              <a:rPr lang="fi-FI" dirty="0" smtClean="0"/>
              <a:t> ECoC-SME project roll-up was present at the </a:t>
            </a:r>
            <a:r>
              <a:rPr lang="fi-FI" dirty="0" smtClean="0"/>
              <a:t>venue</a:t>
            </a:r>
            <a:endParaRPr lang="en-US" dirty="0" smtClean="0"/>
          </a:p>
          <a:p>
            <a:pPr algn="just"/>
            <a:r>
              <a:rPr lang="en-US" dirty="0" smtClean="0"/>
              <a:t>● estimated promo impact in mass media and social media was 5k, and we reached 17k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1" y="1073150"/>
            <a:ext cx="6180667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 eaLnBrk="1" hangingPunct="1">
              <a:buFont typeface="Arial" charset="0"/>
              <a:buNone/>
            </a:pPr>
            <a:endParaRPr lang="en-GB" altLang="en-US" sz="2000">
              <a:latin typeface="Calibri" pitchFamily="34" charset="0"/>
            </a:endParaRPr>
          </a:p>
        </p:txBody>
      </p:sp>
      <p:sp>
        <p:nvSpPr>
          <p:cNvPr id="3076" name="Titre 1"/>
          <p:cNvSpPr txBox="1">
            <a:spLocks/>
          </p:cNvSpPr>
          <p:nvPr/>
        </p:nvSpPr>
        <p:spPr bwMode="auto">
          <a:xfrm>
            <a:off x="685800" y="1744133"/>
            <a:ext cx="7772400" cy="36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077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3" y="403225"/>
            <a:ext cx="5318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 txBox="1">
            <a:spLocks/>
          </p:cNvSpPr>
          <p:nvPr/>
        </p:nvSpPr>
        <p:spPr bwMode="auto">
          <a:xfrm>
            <a:off x="628650" y="388938"/>
            <a:ext cx="78867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lnSpc>
                <a:spcPct val="90000"/>
              </a:lnSpc>
            </a:pPr>
            <a:r>
              <a:rPr lang="en-GB" altLang="en-US" sz="3200" b="1" dirty="0" smtClean="0">
                <a:solidFill>
                  <a:schemeClr val="tx2"/>
                </a:solidFill>
                <a:latin typeface="Calibri Light" pitchFamily="34" charset="0"/>
              </a:rPr>
              <a:t>Action 1- Cultural to Business </a:t>
            </a:r>
            <a:r>
              <a:rPr lang="en-GB" altLang="en-US" sz="3200" b="1" dirty="0" err="1" smtClean="0">
                <a:solidFill>
                  <a:schemeClr val="tx2"/>
                </a:solidFill>
                <a:latin typeface="Calibri Light" pitchFamily="34" charset="0"/>
              </a:rPr>
              <a:t>Hackathon</a:t>
            </a:r>
            <a:endParaRPr lang="en-GB" altLang="en-US" sz="32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599" y="1896533"/>
            <a:ext cx="6891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" y="1896533"/>
            <a:ext cx="7704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/>
              <a:t>● created </a:t>
            </a:r>
            <a:r>
              <a:rPr lang="en-US" dirty="0"/>
              <a:t>an online registration form for participants </a:t>
            </a:r>
            <a:endParaRPr lang="en-US" dirty="0" smtClean="0"/>
          </a:p>
          <a:p>
            <a:pPr lvl="0" algn="just"/>
            <a:r>
              <a:rPr lang="en-US" dirty="0" smtClean="0"/>
              <a:t>● organized </a:t>
            </a:r>
            <a:r>
              <a:rPr lang="en-US" dirty="0"/>
              <a:t>two pre-events containing an idea presentation session, a team work session and a networking component, which aimed at generating content and attracting participants </a:t>
            </a:r>
          </a:p>
          <a:p>
            <a:pPr lvl="0" algn="just"/>
            <a:r>
              <a:rPr lang="en-US" dirty="0" smtClean="0"/>
              <a:t>● estimated </a:t>
            </a:r>
            <a:r>
              <a:rPr lang="en-US" dirty="0"/>
              <a:t>number of participants cumulated in the 2 pre-events was 30-40 people, while in the implementation of the two pre-events a number of 35 people </a:t>
            </a:r>
            <a:r>
              <a:rPr lang="en-US" dirty="0" smtClean="0"/>
              <a:t>participated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073150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 eaLnBrk="1" hangingPunct="1">
              <a:buFont typeface="Arial" charset="0"/>
              <a:buNone/>
            </a:pPr>
            <a:endParaRPr lang="en-GB" altLang="en-US" sz="2000">
              <a:latin typeface="Calibri" pitchFamily="34" charset="0"/>
            </a:endParaRPr>
          </a:p>
        </p:txBody>
      </p:sp>
      <p:sp>
        <p:nvSpPr>
          <p:cNvPr id="3076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077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3" y="403225"/>
            <a:ext cx="5318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 txBox="1">
            <a:spLocks/>
          </p:cNvSpPr>
          <p:nvPr/>
        </p:nvSpPr>
        <p:spPr bwMode="auto">
          <a:xfrm>
            <a:off x="628650" y="388938"/>
            <a:ext cx="78867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lnSpc>
                <a:spcPct val="90000"/>
              </a:lnSpc>
            </a:pPr>
            <a:r>
              <a:rPr lang="en-GB" altLang="en-US" sz="3200" b="1" dirty="0" smtClean="0">
                <a:solidFill>
                  <a:schemeClr val="tx2"/>
                </a:solidFill>
                <a:latin typeface="Calibri Light" pitchFamily="34" charset="0"/>
              </a:rPr>
              <a:t>Action 1- Cultural to Business </a:t>
            </a:r>
            <a:r>
              <a:rPr lang="en-GB" altLang="en-US" sz="3200" b="1" dirty="0" err="1" smtClean="0">
                <a:solidFill>
                  <a:schemeClr val="tx2"/>
                </a:solidFill>
                <a:latin typeface="Calibri Light" pitchFamily="34" charset="0"/>
              </a:rPr>
              <a:t>Hackathon</a:t>
            </a:r>
            <a:endParaRPr lang="en-GB" altLang="en-US" sz="32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932" y="1689375"/>
            <a:ext cx="75353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/>
              <a:t>● 71 participants registered (63 registered on-line and 8 people registered on the spot)</a:t>
            </a:r>
          </a:p>
          <a:p>
            <a:pPr algn="just"/>
            <a:r>
              <a:rPr lang="en-US" dirty="0" smtClean="0"/>
              <a:t>●16 mentors and 7 jury members were involved in the process of helping the teams to validate both the problems they started from and the solutions they prototyped during the 3 days</a:t>
            </a:r>
          </a:p>
          <a:p>
            <a:pPr algn="just"/>
            <a:r>
              <a:rPr lang="en-US" dirty="0" smtClean="0"/>
              <a:t>●12 ideas were generated </a:t>
            </a:r>
          </a:p>
          <a:p>
            <a:pPr algn="just"/>
            <a:r>
              <a:rPr lang="en-US" dirty="0" smtClean="0"/>
              <a:t>●participants represented cultural and creative industries, business and technology (smart) sectors: estimated percentage 40% - ICC sector, 40% - technology sector, 20% - business sector</a:t>
            </a:r>
          </a:p>
          <a:p>
            <a:pPr algn="just"/>
            <a:r>
              <a:rPr lang="en-US" dirty="0" smtClean="0"/>
              <a:t>● participants </a:t>
            </a:r>
            <a:r>
              <a:rPr lang="en-US" dirty="0"/>
              <a:t>developed business ideas in the cultural and creative sector, tourism and hospitality (business) and technology (smart cities) in the context of Timisoara European Capital of Culture with the help of </a:t>
            </a:r>
            <a:r>
              <a:rPr lang="en-US" dirty="0" smtClean="0"/>
              <a:t>mentors </a:t>
            </a:r>
          </a:p>
          <a:p>
            <a:pPr algn="just"/>
            <a:r>
              <a:rPr lang="en-US" dirty="0" smtClean="0"/>
              <a:t>● the program was free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073150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 eaLnBrk="1" hangingPunct="1">
              <a:buFont typeface="Arial" charset="0"/>
              <a:buNone/>
            </a:pPr>
            <a:endParaRPr lang="en-GB" altLang="en-US" sz="2000">
              <a:latin typeface="Calibri" pitchFamily="34" charset="0"/>
            </a:endParaRPr>
          </a:p>
        </p:txBody>
      </p:sp>
      <p:sp>
        <p:nvSpPr>
          <p:cNvPr id="3076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3077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3" y="403225"/>
            <a:ext cx="5318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 txBox="1">
            <a:spLocks/>
          </p:cNvSpPr>
          <p:nvPr/>
        </p:nvSpPr>
        <p:spPr bwMode="auto">
          <a:xfrm>
            <a:off x="628650" y="388938"/>
            <a:ext cx="78867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lnSpc>
                <a:spcPct val="90000"/>
              </a:lnSpc>
            </a:pPr>
            <a:r>
              <a:rPr lang="en-GB" altLang="en-US" sz="3200" b="1" dirty="0" smtClean="0">
                <a:solidFill>
                  <a:schemeClr val="tx2"/>
                </a:solidFill>
                <a:latin typeface="Calibri Light" pitchFamily="34" charset="0"/>
              </a:rPr>
              <a:t>Action 1- Cultural to Business </a:t>
            </a:r>
            <a:r>
              <a:rPr lang="en-GB" altLang="en-US" sz="3200" b="1" dirty="0" err="1" smtClean="0">
                <a:solidFill>
                  <a:schemeClr val="tx2"/>
                </a:solidFill>
                <a:latin typeface="Calibri Light" pitchFamily="34" charset="0"/>
              </a:rPr>
              <a:t>Hackathon</a:t>
            </a:r>
            <a:endParaRPr lang="en-GB" altLang="en-US" sz="32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9" y="1443841"/>
            <a:ext cx="7586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/>
              <a:t>●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following ideas were developed </a:t>
            </a:r>
            <a:endParaRPr lang="en-US" dirty="0" smtClean="0"/>
          </a:p>
          <a:p>
            <a:pPr marL="342900" lvl="0" indent="-342900" algn="just">
              <a:buAutoNum type="arabicPeriod"/>
            </a:pPr>
            <a:r>
              <a:rPr lang="en-US" dirty="0" err="1" smtClean="0"/>
              <a:t>nCity</a:t>
            </a:r>
            <a:r>
              <a:rPr lang="en-US" dirty="0" smtClean="0"/>
              <a:t>- </a:t>
            </a:r>
            <a:r>
              <a:rPr lang="en-US" dirty="0"/>
              <a:t>application for restaurants, cafés, bars for customer loyalty by accumulating points and </a:t>
            </a:r>
            <a:r>
              <a:rPr lang="en-US" dirty="0" smtClean="0"/>
              <a:t>bonuses</a:t>
            </a:r>
          </a:p>
          <a:p>
            <a:pPr marL="342900" lvl="0" indent="-342900" algn="just">
              <a:buAutoNum type="arabicPeriod"/>
            </a:pPr>
            <a:r>
              <a:rPr lang="en-US" dirty="0" smtClean="0"/>
              <a:t>City </a:t>
            </a:r>
            <a:r>
              <a:rPr lang="en-US" dirty="0"/>
              <a:t>Radar - urban mobility application (public transport) which also includes cultural events, locations on the routes of </a:t>
            </a:r>
            <a:r>
              <a:rPr lang="en-US" dirty="0" smtClean="0"/>
              <a:t>local </a:t>
            </a:r>
            <a:r>
              <a:rPr lang="en-US" dirty="0"/>
              <a:t>transport</a:t>
            </a:r>
            <a:r>
              <a:rPr lang="en-US" dirty="0" smtClean="0"/>
              <a:t>.</a:t>
            </a:r>
          </a:p>
          <a:p>
            <a:pPr marL="342900" lvl="0" indent="-342900" algn="just">
              <a:buAutoNum type="arabicPeriod"/>
            </a:pPr>
            <a:r>
              <a:rPr lang="en-US" dirty="0" smtClean="0"/>
              <a:t>Discover </a:t>
            </a:r>
            <a:r>
              <a:rPr lang="en-US" dirty="0"/>
              <a:t>around - application that </a:t>
            </a:r>
            <a:r>
              <a:rPr lang="en-US" dirty="0" smtClean="0"/>
              <a:t>lists </a:t>
            </a:r>
            <a:r>
              <a:rPr lang="en-US" dirty="0"/>
              <a:t>all local events both large and small in one place, for </a:t>
            </a:r>
            <a:r>
              <a:rPr lang="en-US" dirty="0" smtClean="0"/>
              <a:t>visibility</a:t>
            </a:r>
          </a:p>
          <a:p>
            <a:pPr marL="342900" lvl="0" indent="-342900" algn="just">
              <a:buAutoNum type="arabicPeriod"/>
            </a:pPr>
            <a:r>
              <a:rPr lang="en-US" dirty="0" smtClean="0"/>
              <a:t>Urban </a:t>
            </a:r>
            <a:r>
              <a:rPr lang="en-US" dirty="0"/>
              <a:t>Hunter- application for tourists and locals to discover the city through guided tours on topics of </a:t>
            </a:r>
            <a:r>
              <a:rPr lang="en-US" dirty="0" smtClean="0"/>
              <a:t>interest</a:t>
            </a:r>
          </a:p>
          <a:p>
            <a:pPr marL="342900" lvl="0" indent="-342900" algn="just">
              <a:buAutoNum type="arabicPeriod"/>
            </a:pPr>
            <a:r>
              <a:rPr lang="en-US" dirty="0" err="1" smtClean="0"/>
              <a:t>ReserveIT</a:t>
            </a:r>
            <a:r>
              <a:rPr lang="en-US" dirty="0" smtClean="0"/>
              <a:t> </a:t>
            </a:r>
            <a:r>
              <a:rPr lang="en-US" dirty="0"/>
              <a:t>- application that allows you to reserve meals in the </a:t>
            </a:r>
            <a:r>
              <a:rPr lang="en-US" dirty="0" smtClean="0"/>
              <a:t>premises</a:t>
            </a:r>
          </a:p>
          <a:p>
            <a:pPr marL="342900" lvl="0" indent="-342900" algn="just">
              <a:buAutoNum type="arabicPeriod"/>
            </a:pPr>
            <a:r>
              <a:rPr lang="en-US" dirty="0" err="1" smtClean="0"/>
              <a:t>Mappo</a:t>
            </a:r>
            <a:r>
              <a:rPr lang="en-US" dirty="0" smtClean="0"/>
              <a:t> </a:t>
            </a:r>
            <a:r>
              <a:rPr lang="en-US" dirty="0"/>
              <a:t>- platform for monitoring traffic in the city and private parking lots and crowded public </a:t>
            </a:r>
            <a:r>
              <a:rPr lang="en-US" dirty="0" smtClean="0"/>
              <a:t>areas</a:t>
            </a:r>
          </a:p>
          <a:p>
            <a:pPr marL="342900" lvl="0" indent="-342900" algn="just"/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dirty="0" err="1"/>
              <a:t>Clevereat</a:t>
            </a:r>
            <a:r>
              <a:rPr lang="en-US" dirty="0"/>
              <a:t> - application that solves the problem of food waste in </a:t>
            </a:r>
            <a:r>
              <a:rPr lang="en-US" dirty="0" smtClean="0"/>
              <a:t>restaurants</a:t>
            </a:r>
          </a:p>
          <a:p>
            <a:pPr marL="342900" lvl="0" indent="-342900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073150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Espace réservé du texte 2"/>
          <p:cNvSpPr txBox="1">
            <a:spLocks/>
          </p:cNvSpPr>
          <p:nvPr/>
        </p:nvSpPr>
        <p:spPr bwMode="auto">
          <a:xfrm>
            <a:off x="933450" y="4724400"/>
            <a:ext cx="72723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 eaLnBrk="1" hangingPunct="1">
              <a:buFont typeface="Arial" charset="0"/>
              <a:buNone/>
            </a:pPr>
            <a:endParaRPr lang="en-GB" altLang="en-US" sz="2000">
              <a:latin typeface="Calibri" pitchFamily="34" charset="0"/>
            </a:endParaRPr>
          </a:p>
        </p:txBody>
      </p:sp>
      <p:sp>
        <p:nvSpPr>
          <p:cNvPr id="4100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4101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413" y="403225"/>
            <a:ext cx="5318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628650" y="388938"/>
            <a:ext cx="78867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lnSpc>
                <a:spcPct val="90000"/>
              </a:lnSpc>
            </a:pPr>
            <a:r>
              <a:rPr lang="en-GB" altLang="en-US" sz="3200" b="1" dirty="0" smtClean="0">
                <a:solidFill>
                  <a:schemeClr val="tx2"/>
                </a:solidFill>
                <a:latin typeface="Calibri Light" pitchFamily="34" charset="0"/>
              </a:rPr>
              <a:t>Action 1- Cultural to Business </a:t>
            </a:r>
            <a:r>
              <a:rPr lang="en-GB" altLang="en-US" sz="3200" b="1" dirty="0" err="1" smtClean="0">
                <a:solidFill>
                  <a:schemeClr val="tx2"/>
                </a:solidFill>
                <a:latin typeface="Calibri Light" pitchFamily="34" charset="0"/>
              </a:rPr>
              <a:t>Hackathon</a:t>
            </a:r>
            <a:endParaRPr lang="en-GB" altLang="en-US" sz="32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" y="1693333"/>
            <a:ext cx="7704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dirty="0" smtClean="0"/>
              <a:t>8. </a:t>
            </a:r>
            <a:r>
              <a:rPr lang="en-US" dirty="0" err="1" smtClean="0"/>
              <a:t>Bikey</a:t>
            </a:r>
            <a:r>
              <a:rPr lang="en-US" dirty="0" smtClean="0"/>
              <a:t> - platform for managing an urban bicycle parking network</a:t>
            </a:r>
          </a:p>
          <a:p>
            <a:pPr marL="342900" lvl="0" indent="-342900" algn="just"/>
            <a:r>
              <a:rPr lang="en-US" dirty="0" smtClean="0"/>
              <a:t>9. </a:t>
            </a:r>
            <a:r>
              <a:rPr lang="en-US" dirty="0" err="1" smtClean="0"/>
              <a:t>CitizenTM</a:t>
            </a:r>
            <a:r>
              <a:rPr lang="en-US" dirty="0" smtClean="0"/>
              <a:t> - transparency application for public administration (participatory budget)</a:t>
            </a:r>
          </a:p>
          <a:p>
            <a:pPr marL="342900" lvl="0" indent="-342900" algn="just"/>
            <a:r>
              <a:rPr lang="en-US" dirty="0" smtClean="0"/>
              <a:t>10. Fain </a:t>
            </a:r>
            <a:r>
              <a:rPr lang="en-US" dirty="0" err="1" smtClean="0"/>
              <a:t>Turism</a:t>
            </a:r>
            <a:r>
              <a:rPr lang="en-US" dirty="0" smtClean="0"/>
              <a:t> - application that allows the purchase of tickets for both public transport and events, through a personalized profile</a:t>
            </a:r>
          </a:p>
          <a:p>
            <a:pPr marL="342900" lvl="0" indent="-342900" algn="just"/>
            <a:r>
              <a:rPr lang="en-US" dirty="0" smtClean="0"/>
              <a:t>11. Armed Synapse - application that allows the purchase of tickets online for museums</a:t>
            </a:r>
          </a:p>
          <a:p>
            <a:pPr marL="342900" lvl="0" indent="-342900" algn="just"/>
            <a:r>
              <a:rPr lang="en-US" dirty="0" smtClean="0"/>
              <a:t>12. </a:t>
            </a:r>
            <a:r>
              <a:rPr lang="en-US" dirty="0" err="1" smtClean="0"/>
              <a:t>Artcity</a:t>
            </a:r>
            <a:r>
              <a:rPr lang="en-US" dirty="0" smtClean="0"/>
              <a:t> (not finalized to be presented and judged)- application for promoting young emerging artists through QR codes</a:t>
            </a:r>
          </a:p>
          <a:p>
            <a:pPr marL="342900" lvl="0" indent="-342900" algn="just"/>
            <a:r>
              <a:rPr lang="en-US" dirty="0" smtClean="0"/>
              <a:t>13. EVENTURA – an urban and extra-urban digital tourist guide that relies on experiences and the discovery of unconventional places in </a:t>
            </a:r>
            <a:r>
              <a:rPr lang="en-US" dirty="0" err="1" smtClean="0"/>
              <a:t>Timișoara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1318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17414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441" y="496359"/>
            <a:ext cx="5318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7999" y="1727200"/>
            <a:ext cx="76284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dirty="0" smtClean="0"/>
              <a:t>● </a:t>
            </a:r>
            <a:r>
              <a:rPr lang="en-US" dirty="0" smtClean="0"/>
              <a:t>j</a:t>
            </a:r>
            <a:r>
              <a:rPr lang="en-US" dirty="0" smtClean="0"/>
              <a:t>udging </a:t>
            </a:r>
            <a:r>
              <a:rPr lang="en-US" dirty="0"/>
              <a:t>criteria based on which the 3 winning teams were established were</a:t>
            </a:r>
            <a:r>
              <a:rPr lang="en-US" dirty="0" smtClean="0"/>
              <a:t>:</a:t>
            </a:r>
          </a:p>
          <a:p>
            <a:pPr marL="342900" lvl="0" indent="-342900" algn="just"/>
            <a:r>
              <a:rPr lang="en-US" dirty="0" smtClean="0"/>
              <a:t>1.Validity </a:t>
            </a:r>
            <a:r>
              <a:rPr lang="en-US" dirty="0"/>
              <a:t>- are we talking about a real problem? A real need? Does the solution come as a solution to the problem</a:t>
            </a:r>
            <a:r>
              <a:rPr lang="en-US" dirty="0" smtClean="0"/>
              <a:t>?</a:t>
            </a:r>
          </a:p>
          <a:p>
            <a:pPr marL="342900" lvl="0" indent="-342900" algn="just"/>
            <a:r>
              <a:rPr lang="en-US" dirty="0" smtClean="0"/>
              <a:t>2.Sustainability </a:t>
            </a:r>
            <a:r>
              <a:rPr lang="en-US" dirty="0"/>
              <a:t>- has the team thought of a way in which these initiatives will be sustainable even after the </a:t>
            </a:r>
            <a:r>
              <a:rPr lang="en-US" dirty="0" err="1"/>
              <a:t>hackathon</a:t>
            </a:r>
            <a:r>
              <a:rPr lang="en-US" dirty="0" smtClean="0"/>
              <a:t>?</a:t>
            </a:r>
          </a:p>
          <a:p>
            <a:pPr marL="342900" lvl="0" indent="-342900" algn="just"/>
            <a:r>
              <a:rPr lang="en-US" dirty="0" smtClean="0"/>
              <a:t>3</a:t>
            </a:r>
            <a:r>
              <a:rPr lang="en-US" dirty="0"/>
              <a:t>. Impact - 10 people? 100? 10000? </a:t>
            </a:r>
            <a:endParaRPr lang="en-US" dirty="0" smtClean="0"/>
          </a:p>
          <a:p>
            <a:pPr marL="342900" lvl="0" indent="-342900" algn="just"/>
            <a:endParaRPr lang="en-US" dirty="0"/>
          </a:p>
          <a:p>
            <a:pPr marL="342900" lvl="0" indent="-342900" algn="just"/>
            <a:r>
              <a:rPr lang="en-US" dirty="0" smtClean="0"/>
              <a:t>The </a:t>
            </a:r>
            <a:r>
              <a:rPr lang="en-US" dirty="0"/>
              <a:t>top 3 projects were </a:t>
            </a:r>
            <a:r>
              <a:rPr lang="en-US" dirty="0" smtClean="0"/>
              <a:t>awarded: </a:t>
            </a:r>
            <a:r>
              <a:rPr lang="en-US" dirty="0"/>
              <a:t>MAPPO, Fain </a:t>
            </a:r>
            <a:r>
              <a:rPr lang="en-US" dirty="0" err="1"/>
              <a:t>Turism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CleverEat</a:t>
            </a:r>
            <a:r>
              <a:rPr lang="en-US" dirty="0"/>
              <a:t>. </a:t>
            </a:r>
            <a:endParaRPr lang="en-US" dirty="0" smtClean="0"/>
          </a:p>
          <a:p>
            <a:pPr marL="342900" lvl="0" indent="-342900" algn="just"/>
            <a:r>
              <a:rPr lang="en-US" dirty="0" smtClean="0"/>
              <a:t>The </a:t>
            </a:r>
            <a:r>
              <a:rPr lang="en-US" dirty="0"/>
              <a:t>teams </a:t>
            </a:r>
            <a:r>
              <a:rPr lang="en-US" dirty="0" smtClean="0"/>
              <a:t>benefited </a:t>
            </a:r>
            <a:r>
              <a:rPr lang="en-US" dirty="0"/>
              <a:t>from post-</a:t>
            </a:r>
            <a:r>
              <a:rPr lang="en-US" dirty="0" err="1"/>
              <a:t>hackathon</a:t>
            </a:r>
            <a:r>
              <a:rPr lang="en-US" dirty="0"/>
              <a:t> support with the help of </a:t>
            </a:r>
            <a:r>
              <a:rPr lang="en-US" dirty="0" smtClean="0"/>
              <a:t>the</a:t>
            </a:r>
          </a:p>
          <a:p>
            <a:pPr marL="342900" lvl="0" indent="-342900" algn="just"/>
            <a:r>
              <a:rPr lang="en-US" dirty="0" smtClean="0"/>
              <a:t> companies </a:t>
            </a:r>
            <a:r>
              <a:rPr lang="en-US" dirty="0"/>
              <a:t>present in the </a:t>
            </a:r>
            <a:r>
              <a:rPr lang="en-US" dirty="0" err="1"/>
              <a:t>hackathon</a:t>
            </a:r>
            <a:r>
              <a:rPr lang="en-US" dirty="0"/>
              <a:t>, in a staged process in </a:t>
            </a:r>
            <a:r>
              <a:rPr lang="en-US" dirty="0" smtClean="0"/>
              <a:t>which</a:t>
            </a:r>
          </a:p>
          <a:p>
            <a:pPr marL="342900" lvl="0" indent="-342900" algn="just"/>
            <a:r>
              <a:rPr lang="en-US" dirty="0" smtClean="0"/>
              <a:t> </a:t>
            </a:r>
            <a:r>
              <a:rPr lang="en-US" dirty="0"/>
              <a:t>each team will have access to 5000 </a:t>
            </a:r>
            <a:r>
              <a:rPr lang="en-US" dirty="0" err="1"/>
              <a:t>eur</a:t>
            </a:r>
            <a:r>
              <a:rPr lang="en-US" dirty="0"/>
              <a:t> in order to complete </a:t>
            </a:r>
            <a:r>
              <a:rPr lang="en-US" dirty="0" smtClean="0"/>
              <a:t>the</a:t>
            </a:r>
          </a:p>
          <a:p>
            <a:pPr marL="342900" lvl="0" indent="-342900" algn="just"/>
            <a:r>
              <a:rPr lang="en-US" dirty="0" smtClean="0"/>
              <a:t> </a:t>
            </a:r>
            <a:r>
              <a:rPr lang="en-US" dirty="0"/>
              <a:t>functional implementation of the solution.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1131888"/>
            <a:ext cx="61547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re 1"/>
          <p:cNvSpPr txBox="1">
            <a:spLocks/>
          </p:cNvSpPr>
          <p:nvPr/>
        </p:nvSpPr>
        <p:spPr bwMode="auto">
          <a:xfrm>
            <a:off x="685800" y="3500438"/>
            <a:ext cx="77724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endParaRPr lang="en-GB" altLang="en-US" sz="4400" b="1" dirty="0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17414" name="Picture 2" descr="C:\Users\lsimion\Desktop\logo-tm-fin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441" y="496359"/>
            <a:ext cx="5318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ch Talk&amp;Hackathon - 24.08 mici-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414" y="1264412"/>
            <a:ext cx="2035386" cy="1329021"/>
          </a:xfrm>
          <a:prstGeom prst="rect">
            <a:avLst/>
          </a:prstGeom>
        </p:spPr>
      </p:pic>
      <p:pic>
        <p:nvPicPr>
          <p:cNvPr id="7" name="Picture 6" descr="Hackaton_25_August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494" y="2616199"/>
            <a:ext cx="2036816" cy="1359535"/>
          </a:xfrm>
          <a:prstGeom prst="rect">
            <a:avLst/>
          </a:prstGeom>
        </p:spPr>
      </p:pic>
      <p:pic>
        <p:nvPicPr>
          <p:cNvPr id="9" name="Picture 8" descr="CB_23AUG_hackathon (31 of 8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6467" y="1955800"/>
            <a:ext cx="1253066" cy="2032211"/>
          </a:xfrm>
          <a:prstGeom prst="rect">
            <a:avLst/>
          </a:prstGeom>
        </p:spPr>
      </p:pic>
      <p:pic>
        <p:nvPicPr>
          <p:cNvPr id="11" name="Picture 10" descr="CB_23AUG_hackathon (45 of 8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1067" y="4013200"/>
            <a:ext cx="2099733" cy="1399822"/>
          </a:xfrm>
          <a:prstGeom prst="rect">
            <a:avLst/>
          </a:prstGeom>
        </p:spPr>
      </p:pic>
      <p:pic>
        <p:nvPicPr>
          <p:cNvPr id="12" name="Picture 11" descr="CB_23AUG_hackathon (56 of 8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16445" y="2590800"/>
            <a:ext cx="2116422" cy="1371599"/>
          </a:xfrm>
          <a:prstGeom prst="rect">
            <a:avLst/>
          </a:prstGeom>
        </p:spPr>
      </p:pic>
      <p:pic>
        <p:nvPicPr>
          <p:cNvPr id="13" name="Picture 12" descr="CB_23AUG_hackathon (57 of 8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77734" y="4007556"/>
            <a:ext cx="2091266" cy="1394177"/>
          </a:xfrm>
          <a:prstGeom prst="rect">
            <a:avLst/>
          </a:prstGeom>
        </p:spPr>
      </p:pic>
      <p:pic>
        <p:nvPicPr>
          <p:cNvPr id="14" name="Picture 13" descr="CB_23AUG_hackathon (34 of 8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16200" y="0"/>
            <a:ext cx="2125133" cy="1217681"/>
          </a:xfrm>
          <a:prstGeom prst="rect">
            <a:avLst/>
          </a:prstGeom>
        </p:spPr>
      </p:pic>
      <p:pic>
        <p:nvPicPr>
          <p:cNvPr id="15" name="Picture 14" descr="CB_23AUG_hackathon (66 of 8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1333" y="4007706"/>
            <a:ext cx="2116667" cy="1377094"/>
          </a:xfrm>
          <a:prstGeom prst="rect">
            <a:avLst/>
          </a:prstGeom>
        </p:spPr>
      </p:pic>
      <p:pic>
        <p:nvPicPr>
          <p:cNvPr id="16" name="Picture 15" descr="CB_23AUG_hackathon (65 of 8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16201" y="1244731"/>
            <a:ext cx="2116666" cy="1329136"/>
          </a:xfrm>
          <a:prstGeom prst="rect">
            <a:avLst/>
          </a:prstGeom>
        </p:spPr>
      </p:pic>
      <p:pic>
        <p:nvPicPr>
          <p:cNvPr id="17" name="Picture 16" descr="Hackaton_25_August (13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76893" y="1253067"/>
            <a:ext cx="2038774" cy="1308733"/>
          </a:xfrm>
          <a:prstGeom prst="rect">
            <a:avLst/>
          </a:prstGeom>
        </p:spPr>
      </p:pic>
      <p:pic>
        <p:nvPicPr>
          <p:cNvPr id="18" name="Picture 17" descr="Hackaton_25_August (27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13292" y="5439196"/>
            <a:ext cx="2062184" cy="1418803"/>
          </a:xfrm>
          <a:prstGeom prst="rect">
            <a:avLst/>
          </a:prstGeom>
        </p:spPr>
      </p:pic>
      <p:pic>
        <p:nvPicPr>
          <p:cNvPr id="19" name="Picture 18" descr="Hackaton_25_August (60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04560" y="5418666"/>
            <a:ext cx="2130999" cy="1439334"/>
          </a:xfrm>
          <a:prstGeom prst="rect">
            <a:avLst/>
          </a:prstGeom>
        </p:spPr>
      </p:pic>
      <p:pic>
        <p:nvPicPr>
          <p:cNvPr id="20" name="Picture 19" descr="CB_23AUG_hackathon (29 of 82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0333" y="4013199"/>
            <a:ext cx="1196696" cy="2074333"/>
          </a:xfrm>
          <a:prstGeom prst="rect">
            <a:avLst/>
          </a:prstGeom>
        </p:spPr>
      </p:pic>
      <p:pic>
        <p:nvPicPr>
          <p:cNvPr id="22" name="Picture 21" descr="Hackaton_25_August (16)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52601" y="5438255"/>
            <a:ext cx="2125132" cy="1419745"/>
          </a:xfrm>
          <a:prstGeom prst="rect">
            <a:avLst/>
          </a:prstGeom>
        </p:spPr>
      </p:pic>
      <p:pic>
        <p:nvPicPr>
          <p:cNvPr id="23" name="Picture 22" descr="CB_23AUG_hackathon (36 of 82)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8801" y="1"/>
            <a:ext cx="2048932" cy="1233312"/>
          </a:xfrm>
          <a:prstGeom prst="rect">
            <a:avLst/>
          </a:prstGeom>
        </p:spPr>
      </p:pic>
      <p:pic>
        <p:nvPicPr>
          <p:cNvPr id="25" name="Picture 24" descr="CB_23AUG_hackathon (68 of 82)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58267" y="0"/>
            <a:ext cx="2040466" cy="1208889"/>
          </a:xfrm>
          <a:prstGeom prst="rect">
            <a:avLst/>
          </a:prstGeom>
        </p:spPr>
      </p:pic>
      <p:pic>
        <p:nvPicPr>
          <p:cNvPr id="27" name="Picture 26" descr="CB_23AUG_hackathon (63 of 82)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75199" y="2582334"/>
            <a:ext cx="2048933" cy="1371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56A0480FF964BBEDCFC7A169D93A5" ma:contentTypeVersion="12" ma:contentTypeDescription="Create a new document." ma:contentTypeScope="" ma:versionID="b9997fb9038f65b09926afeba90ce501">
  <xsd:schema xmlns:xsd="http://www.w3.org/2001/XMLSchema" xmlns:xs="http://www.w3.org/2001/XMLSchema" xmlns:p="http://schemas.microsoft.com/office/2006/metadata/properties" xmlns:ns3="b6e84b5e-6a10-48b9-9a07-4e07964ba06d" xmlns:ns4="7f5507f3-9ace-4f5d-b799-fca4d04f3fd6" targetNamespace="http://schemas.microsoft.com/office/2006/metadata/properties" ma:root="true" ma:fieldsID="a83f7ef1dc076d0181b4c487e508d0dd" ns3:_="" ns4:_="">
    <xsd:import namespace="b6e84b5e-6a10-48b9-9a07-4e07964ba06d"/>
    <xsd:import namespace="7f5507f3-9ace-4f5d-b799-fca4d04f3f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84b5e-6a10-48b9-9a07-4e07964ba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507f3-9ace-4f5d-b799-fca4d04f3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28682-CDF5-4255-A438-BDB0EBEFB871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E22F0A-7758-4FF4-978E-3B7AEFAD6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84b5e-6a10-48b9-9a07-4e07964ba06d"/>
    <ds:schemaRef ds:uri="7f5507f3-9ace-4f5d-b799-fca4d04f3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3486</TotalTime>
  <Words>649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     Cultural to Business Hackthon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Trang Nguyen</dc:creator>
  <cp:lastModifiedBy>lsimion</cp:lastModifiedBy>
  <cp:revision>209</cp:revision>
  <dcterms:created xsi:type="dcterms:W3CDTF">2020-05-26T11:45:16Z</dcterms:created>
  <dcterms:modified xsi:type="dcterms:W3CDTF">2021-12-07T09:01:18Z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0x01010085B56A0480FF964BBEDCFC7A169D93A5</vt:lpwstr>
  </property>
</Properties>
</file>