
<file path=[Content_Types].xml><?xml version="1.0" encoding="utf-8"?>
<Types xmlns="http://schemas.openxmlformats.org/package/2006/content-types">
  <Override PartName="/customXml/itemProps2.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10"/>
  </p:notesMasterIdLst>
  <p:sldIdLst>
    <p:sldId id="256" r:id="rId4"/>
    <p:sldId id="288" r:id="rId5"/>
    <p:sldId id="289" r:id="rId6"/>
    <p:sldId id="280" r:id="rId7"/>
    <p:sldId id="287" r:id="rId8"/>
    <p:sldId id="261" r:id="rId9"/>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mn-ea"/>
        <a:cs typeface="Arial" charset="0"/>
      </a:defRPr>
    </a:lvl1pPr>
    <a:lvl2pPr marL="457200" algn="l" defTabSz="457200" rtl="0" eaLnBrk="0" fontAlgn="base" hangingPunct="0">
      <a:spcBef>
        <a:spcPct val="0"/>
      </a:spcBef>
      <a:spcAft>
        <a:spcPct val="0"/>
      </a:spcAft>
      <a:defRPr kern="1200">
        <a:solidFill>
          <a:schemeClr val="tx1"/>
        </a:solidFill>
        <a:latin typeface="Arial" charset="0"/>
        <a:ea typeface="+mn-ea"/>
        <a:cs typeface="Arial" charset="0"/>
      </a:defRPr>
    </a:lvl2pPr>
    <a:lvl3pPr marL="914400" algn="l" defTabSz="457200" rtl="0" eaLnBrk="0" fontAlgn="base" hangingPunct="0">
      <a:spcBef>
        <a:spcPct val="0"/>
      </a:spcBef>
      <a:spcAft>
        <a:spcPct val="0"/>
      </a:spcAft>
      <a:defRPr kern="1200">
        <a:solidFill>
          <a:schemeClr val="tx1"/>
        </a:solidFill>
        <a:latin typeface="Arial" charset="0"/>
        <a:ea typeface="+mn-ea"/>
        <a:cs typeface="Arial" charset="0"/>
      </a:defRPr>
    </a:lvl3pPr>
    <a:lvl4pPr marL="1371600" algn="l" defTabSz="457200" rtl="0" eaLnBrk="0" fontAlgn="base" hangingPunct="0">
      <a:spcBef>
        <a:spcPct val="0"/>
      </a:spcBef>
      <a:spcAft>
        <a:spcPct val="0"/>
      </a:spcAft>
      <a:defRPr kern="1200">
        <a:solidFill>
          <a:schemeClr val="tx1"/>
        </a:solidFill>
        <a:latin typeface="Arial" charset="0"/>
        <a:ea typeface="+mn-ea"/>
        <a:cs typeface="Arial" charset="0"/>
      </a:defRPr>
    </a:lvl4pPr>
    <a:lvl5pPr marL="1828800" algn="l" defTabSz="457200"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743" autoAdjust="0"/>
    <p:restoredTop sz="94660"/>
  </p:normalViewPr>
  <p:slideViewPr>
    <p:cSldViewPr snapToGrid="0">
      <p:cViewPr varScale="1">
        <p:scale>
          <a:sx n="113" d="100"/>
          <a:sy n="113" d="100"/>
        </p:scale>
        <p:origin x="-150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6CDC3EE5-E696-4EC3-8CD5-D097231D1083}" type="datetimeFigureOut">
              <a:rPr lang="en-GB"/>
              <a:pPr>
                <a:defRPr/>
              </a:pPr>
              <a:t>07/03/2022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86EC251A-EBA0-4532-A3A1-05EFC1F2AF09}"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4007C2D-7879-4719-99EC-470E9EB685C3}" type="datetimeFigureOut">
              <a:rPr lang="en-GB"/>
              <a:pPr>
                <a:defRPr/>
              </a:pPr>
              <a:t>07/03/2022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FB32989-5AF6-4CA8-BD7C-00CE98ED444C}"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1D2F32B-5D45-4681-B6A2-3B043023E3A4}" type="datetimeFigureOut">
              <a:rPr lang="en-GB"/>
              <a:pPr>
                <a:defRPr/>
              </a:pPr>
              <a:t>07/03/2022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B56E94F-B7C7-4946-9150-C07724B34B61}"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9561D7E-20B0-41F3-9ECF-FE763D6209F1}" type="datetimeFigureOut">
              <a:rPr lang="en-GB"/>
              <a:pPr>
                <a:defRPr/>
              </a:pPr>
              <a:t>07/03/2022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9FF6410-A4FC-48DF-9C4D-DCA5E179D116}"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lvl1pPr>
              <a:defRPr sz="26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20E20512-068D-443B-8F37-A0FA3EC1AC6E}" type="datetimeFigureOut">
              <a:rPr lang="en-GB"/>
              <a:pPr>
                <a:defRPr/>
              </a:pPr>
              <a:t>07/03/2022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3BC5864-9EC4-4899-8B2B-4C554A19A93D}" type="slidenum">
              <a:rPr lang="en-GB"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EE3A2BA-7955-402B-9D69-29DBE3026723}" type="datetimeFigureOut">
              <a:rPr lang="en-GB"/>
              <a:pPr>
                <a:defRPr/>
              </a:pPr>
              <a:t>07/03/2022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16582DE-0409-405F-B9B4-5B2A7966B2ED}"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1AB01FE-70DE-4191-B2E8-78BF09152587}" type="datetimeFigureOut">
              <a:rPr lang="en-GB"/>
              <a:pPr>
                <a:defRPr/>
              </a:pPr>
              <a:t>07/03/2022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DA283E8-7F0D-4946-8492-0E59B41CC031}"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57C28D8E-5E68-45F9-A7C5-0312B9F73ECF}" type="datetimeFigureOut">
              <a:rPr lang="en-GB"/>
              <a:pPr>
                <a:defRPr/>
              </a:pPr>
              <a:t>07/03/2022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4D41887-58C3-4CD9-8DB5-96BC6D069082}"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7BFEB533-1189-4E9D-8B5A-AF596D89E80C}" type="datetimeFigureOut">
              <a:rPr lang="en-GB"/>
              <a:pPr>
                <a:defRPr/>
              </a:pPr>
              <a:t>07/03/2022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C20E52DC-7394-468A-A3B9-D4696BA7F825}"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126583F-FD52-4568-B756-44805D90E9A2}" type="datetimeFigureOut">
              <a:rPr lang="en-GB"/>
              <a:pPr>
                <a:defRPr/>
              </a:pPr>
              <a:t>07/03/2022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90F18911-692C-434E-BA84-E6C103B0016E}"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D9FD046-FD95-4EB7-B8C4-7B0D2FDC0629}" type="datetimeFigureOut">
              <a:rPr lang="en-GB"/>
              <a:pPr>
                <a:defRPr/>
              </a:pPr>
              <a:t>07/03/2022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B1BF3AA-A896-481C-8605-7E84BA112C07}"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BF0F95A-0782-45BD-8031-810D5954D795}" type="datetimeFigureOut">
              <a:rPr lang="en-GB"/>
              <a:pPr>
                <a:defRPr/>
              </a:pPr>
              <a:t>07/03/2022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3A90C78-F2A9-4A5C-A0EF-7422C2575A40}"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37CDE66-4E97-4174-9A28-2A223BD98A94}" type="datetimeFigureOut">
              <a:rPr lang="en-GB"/>
              <a:pPr>
                <a:defRPr/>
              </a:pPr>
              <a:t>07/03/2022</a:t>
            </a:fld>
            <a:endParaRPr lang="en-GB"/>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CC881B7D-4FE4-45F9-8632-96B8ED27FEC6}"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000">
          <a:solidFill>
            <a:schemeClr val="tx1"/>
          </a:solidFill>
          <a:latin typeface="Calibri Light" pitchFamily="34" charset="0"/>
        </a:defRPr>
      </a:lvl2pPr>
      <a:lvl3pPr algn="l" rtl="0" eaLnBrk="0" fontAlgn="base" hangingPunct="0">
        <a:lnSpc>
          <a:spcPct val="90000"/>
        </a:lnSpc>
        <a:spcBef>
          <a:spcPct val="0"/>
        </a:spcBef>
        <a:spcAft>
          <a:spcPct val="0"/>
        </a:spcAft>
        <a:defRPr sz="4000">
          <a:solidFill>
            <a:schemeClr val="tx1"/>
          </a:solidFill>
          <a:latin typeface="Calibri Light" pitchFamily="34" charset="0"/>
        </a:defRPr>
      </a:lvl3pPr>
      <a:lvl4pPr algn="l" rtl="0" eaLnBrk="0" fontAlgn="base" hangingPunct="0">
        <a:lnSpc>
          <a:spcPct val="90000"/>
        </a:lnSpc>
        <a:spcBef>
          <a:spcPct val="0"/>
        </a:spcBef>
        <a:spcAft>
          <a:spcPct val="0"/>
        </a:spcAft>
        <a:defRPr sz="4000">
          <a:solidFill>
            <a:schemeClr val="tx1"/>
          </a:solidFill>
          <a:latin typeface="Calibri Light" pitchFamily="34" charset="0"/>
        </a:defRPr>
      </a:lvl4pPr>
      <a:lvl5pPr algn="l" rtl="0" eaLnBrk="0" fontAlgn="base" hangingPunct="0">
        <a:lnSpc>
          <a:spcPct val="90000"/>
        </a:lnSpc>
        <a:spcBef>
          <a:spcPct val="0"/>
        </a:spcBef>
        <a:spcAft>
          <a:spcPct val="0"/>
        </a:spcAft>
        <a:defRPr sz="4000">
          <a:solidFill>
            <a:schemeClr val="tx1"/>
          </a:solidFill>
          <a:latin typeface="Calibri Light" pitchFamily="34" charset="0"/>
        </a:defRPr>
      </a:lvl5pPr>
      <a:lvl6pPr marL="457200" algn="l" rtl="0" fontAlgn="base">
        <a:lnSpc>
          <a:spcPct val="90000"/>
        </a:lnSpc>
        <a:spcBef>
          <a:spcPct val="0"/>
        </a:spcBef>
        <a:spcAft>
          <a:spcPct val="0"/>
        </a:spcAft>
        <a:defRPr sz="4000">
          <a:solidFill>
            <a:schemeClr val="tx1"/>
          </a:solidFill>
          <a:latin typeface="Calibri Light" pitchFamily="34" charset="0"/>
        </a:defRPr>
      </a:lvl6pPr>
      <a:lvl7pPr marL="914400" algn="l" rtl="0" fontAlgn="base">
        <a:lnSpc>
          <a:spcPct val="90000"/>
        </a:lnSpc>
        <a:spcBef>
          <a:spcPct val="0"/>
        </a:spcBef>
        <a:spcAft>
          <a:spcPct val="0"/>
        </a:spcAft>
        <a:defRPr sz="4000">
          <a:solidFill>
            <a:schemeClr val="tx1"/>
          </a:solidFill>
          <a:latin typeface="Calibri Light" pitchFamily="34" charset="0"/>
        </a:defRPr>
      </a:lvl7pPr>
      <a:lvl8pPr marL="1371600" algn="l" rtl="0" fontAlgn="base">
        <a:lnSpc>
          <a:spcPct val="90000"/>
        </a:lnSpc>
        <a:spcBef>
          <a:spcPct val="0"/>
        </a:spcBef>
        <a:spcAft>
          <a:spcPct val="0"/>
        </a:spcAft>
        <a:defRPr sz="4000">
          <a:solidFill>
            <a:schemeClr val="tx1"/>
          </a:solidFill>
          <a:latin typeface="Calibri Light" pitchFamily="34" charset="0"/>
        </a:defRPr>
      </a:lvl8pPr>
      <a:lvl9pPr marL="1828800" algn="l" rtl="0" fontAlgn="base">
        <a:lnSpc>
          <a:spcPct val="90000"/>
        </a:lnSpc>
        <a:spcBef>
          <a:spcPct val="0"/>
        </a:spcBef>
        <a:spcAft>
          <a:spcPct val="0"/>
        </a:spcAft>
        <a:defRPr sz="40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 4"/>
          <p:cNvPicPr>
            <a:picLocks noChangeAspect="1"/>
          </p:cNvPicPr>
          <p:nvPr/>
        </p:nvPicPr>
        <p:blipFill>
          <a:blip r:embed="rId2" cstate="print"/>
          <a:srcRect/>
          <a:stretch>
            <a:fillRect/>
          </a:stretch>
        </p:blipFill>
        <p:spPr bwMode="auto">
          <a:xfrm>
            <a:off x="-1981200" y="1131888"/>
            <a:ext cx="6154738" cy="5648325"/>
          </a:xfrm>
          <a:prstGeom prst="rect">
            <a:avLst/>
          </a:prstGeom>
          <a:noFill/>
          <a:ln w="9525">
            <a:noFill/>
            <a:miter lim="800000"/>
            <a:headEnd/>
            <a:tailEnd/>
          </a:ln>
        </p:spPr>
      </p:pic>
      <p:sp>
        <p:nvSpPr>
          <p:cNvPr id="2051" name="Espace réservé du texte 2"/>
          <p:cNvSpPr txBox="1">
            <a:spLocks/>
          </p:cNvSpPr>
          <p:nvPr/>
        </p:nvSpPr>
        <p:spPr bwMode="auto">
          <a:xfrm>
            <a:off x="933450" y="4724400"/>
            <a:ext cx="7272338" cy="217488"/>
          </a:xfrm>
          <a:prstGeom prst="rect">
            <a:avLst/>
          </a:prstGeom>
          <a:noFill/>
          <a:ln w="9525">
            <a:noFill/>
            <a:miter lim="800000"/>
            <a:headEnd/>
            <a:tailEnd/>
          </a:ln>
        </p:spPr>
        <p:txBody>
          <a:bodyPr tIns="0" anchor="ctr"/>
          <a:lstStyle/>
          <a:p>
            <a:pPr eaLnBrk="1" hangingPunct="1">
              <a:buFont typeface="Arial" charset="0"/>
              <a:buNone/>
            </a:pPr>
            <a:r>
              <a:rPr lang="en-GB" altLang="en-US" sz="2000" b="1">
                <a:latin typeface="Calibri" pitchFamily="34" charset="0"/>
              </a:rPr>
              <a:t>Lavinia Simion</a:t>
            </a:r>
          </a:p>
        </p:txBody>
      </p:sp>
      <p:sp>
        <p:nvSpPr>
          <p:cNvPr id="2052" name="Espace réservé du texte 2"/>
          <p:cNvSpPr txBox="1">
            <a:spLocks/>
          </p:cNvSpPr>
          <p:nvPr/>
        </p:nvSpPr>
        <p:spPr bwMode="auto">
          <a:xfrm>
            <a:off x="933450" y="5157788"/>
            <a:ext cx="7272338" cy="215900"/>
          </a:xfrm>
          <a:prstGeom prst="rect">
            <a:avLst/>
          </a:prstGeom>
          <a:noFill/>
          <a:ln w="9525">
            <a:noFill/>
            <a:miter lim="800000"/>
            <a:headEnd/>
            <a:tailEnd/>
          </a:ln>
        </p:spPr>
        <p:txBody>
          <a:bodyPr tIns="0" anchor="ctr"/>
          <a:lstStyle/>
          <a:p>
            <a:pPr eaLnBrk="1" hangingPunct="1">
              <a:buFont typeface="Arial" charset="0"/>
              <a:buNone/>
            </a:pPr>
            <a:r>
              <a:rPr lang="en-GB" altLang="en-US" sz="2000">
                <a:latin typeface="Calibri" pitchFamily="34" charset="0"/>
              </a:rPr>
              <a:t>Project manager for Municipality of Timisoara</a:t>
            </a:r>
          </a:p>
        </p:txBody>
      </p:sp>
      <p:sp>
        <p:nvSpPr>
          <p:cNvPr id="14" name="Date Placeholder 13"/>
          <p:cNvSpPr>
            <a:spLocks noGrp="1"/>
          </p:cNvSpPr>
          <p:nvPr>
            <p:ph type="dt" sz="quarter" idx="10"/>
          </p:nvPr>
        </p:nvSpPr>
        <p:spPr>
          <a:xfrm>
            <a:off x="6457950" y="6356350"/>
            <a:ext cx="2057400" cy="365125"/>
          </a:xfrm>
        </p:spPr>
        <p:txBody>
          <a:bodyPr/>
          <a:lstStyle/>
          <a:p>
            <a:pPr algn="r">
              <a:defRPr/>
            </a:pPr>
            <a:r>
              <a:rPr lang="en-GB" altLang="en-US" b="1" dirty="0">
                <a:solidFill>
                  <a:schemeClr val="tx2"/>
                </a:solidFill>
              </a:rPr>
              <a:t>Project workshop </a:t>
            </a:r>
            <a:r>
              <a:rPr lang="en-GB" altLang="en-US" b="1" dirty="0" smtClean="0">
                <a:solidFill>
                  <a:schemeClr val="tx2"/>
                </a:solidFill>
              </a:rPr>
              <a:t>6.</a:t>
            </a:r>
            <a:r>
              <a:rPr lang="ro-RO" altLang="en-US" b="1" dirty="0" smtClean="0">
                <a:solidFill>
                  <a:schemeClr val="tx2"/>
                </a:solidFill>
              </a:rPr>
              <a:t>2</a:t>
            </a:r>
            <a:r>
              <a:rPr lang="en-GB" altLang="en-US" b="1" dirty="0" smtClean="0">
                <a:solidFill>
                  <a:schemeClr val="tx2"/>
                </a:solidFill>
              </a:rPr>
              <a:t> </a:t>
            </a:r>
            <a:r>
              <a:rPr lang="en-GB" altLang="en-US" b="1" dirty="0">
                <a:solidFill>
                  <a:schemeClr val="tx2"/>
                </a:solidFill>
              </a:rPr>
              <a:t>online</a:t>
            </a:r>
            <a:endParaRPr lang="en-GB" dirty="0"/>
          </a:p>
        </p:txBody>
      </p:sp>
      <p:sp>
        <p:nvSpPr>
          <p:cNvPr id="2054" name="Espace réservé du texte 2"/>
          <p:cNvSpPr txBox="1">
            <a:spLocks/>
          </p:cNvSpPr>
          <p:nvPr/>
        </p:nvSpPr>
        <p:spPr bwMode="auto">
          <a:xfrm>
            <a:off x="933450" y="5589588"/>
            <a:ext cx="7272338" cy="215900"/>
          </a:xfrm>
          <a:prstGeom prst="rect">
            <a:avLst/>
          </a:prstGeom>
          <a:noFill/>
          <a:ln w="9525">
            <a:noFill/>
            <a:miter lim="800000"/>
            <a:headEnd/>
            <a:tailEnd/>
          </a:ln>
        </p:spPr>
        <p:txBody>
          <a:bodyPr tIns="0" anchor="ctr"/>
          <a:lstStyle/>
          <a:p>
            <a:pPr eaLnBrk="1" hangingPunct="1">
              <a:buFont typeface="Arial" charset="0"/>
              <a:buNone/>
            </a:pPr>
            <a:endParaRPr lang="en-GB" altLang="en-US" sz="2000" dirty="0">
              <a:latin typeface="Calibri" pitchFamily="34" charset="0"/>
            </a:endParaRPr>
          </a:p>
        </p:txBody>
      </p:sp>
      <p:sp>
        <p:nvSpPr>
          <p:cNvPr id="2055" name="Titre 1"/>
          <p:cNvSpPr>
            <a:spLocks noGrp="1"/>
          </p:cNvSpPr>
          <p:nvPr>
            <p:ph type="ctrTitle"/>
          </p:nvPr>
        </p:nvSpPr>
        <p:spPr>
          <a:xfrm>
            <a:off x="685800" y="3420534"/>
            <a:ext cx="7679267" cy="1159932"/>
          </a:xfrm>
        </p:spPr>
        <p:txBody>
          <a:bodyPr/>
          <a:lstStyle/>
          <a:p>
            <a:pPr eaLnBrk="1" hangingPunct="1"/>
            <a:r>
              <a:rPr lang="en-GB" altLang="en-US" sz="4400" b="1" dirty="0">
                <a:solidFill>
                  <a:schemeClr val="tx2"/>
                </a:solidFill>
              </a:rPr>
              <a:t/>
            </a:r>
            <a:br>
              <a:rPr lang="en-GB" altLang="en-US" sz="4400" b="1" dirty="0">
                <a:solidFill>
                  <a:schemeClr val="tx2"/>
                </a:solidFill>
              </a:rPr>
            </a:br>
            <a:r>
              <a:rPr lang="en-GB" altLang="en-US" sz="4400" b="1" dirty="0">
                <a:solidFill>
                  <a:schemeClr val="tx2"/>
                </a:solidFill>
              </a:rPr>
              <a:t/>
            </a:r>
            <a:br>
              <a:rPr lang="en-GB" altLang="en-US" sz="4400" b="1" dirty="0">
                <a:solidFill>
                  <a:schemeClr val="tx2"/>
                </a:solidFill>
              </a:rPr>
            </a:br>
            <a:r>
              <a:rPr lang="en-GB" altLang="en-US" sz="4400" b="1" dirty="0">
                <a:solidFill>
                  <a:schemeClr val="tx2"/>
                </a:solidFill>
              </a:rPr>
              <a:t/>
            </a:r>
            <a:br>
              <a:rPr lang="en-GB" altLang="en-US" sz="4400" b="1" dirty="0">
                <a:solidFill>
                  <a:schemeClr val="tx2"/>
                </a:solidFill>
              </a:rPr>
            </a:br>
            <a:r>
              <a:rPr lang="en-GB" altLang="en-US" sz="4400" b="1" dirty="0">
                <a:solidFill>
                  <a:schemeClr val="tx2"/>
                </a:solidFill>
              </a:rPr>
              <a:t/>
            </a:r>
            <a:br>
              <a:rPr lang="en-GB" altLang="en-US" sz="4400" b="1" dirty="0">
                <a:solidFill>
                  <a:schemeClr val="tx2"/>
                </a:solidFill>
              </a:rPr>
            </a:br>
            <a:r>
              <a:rPr lang="en-GB" altLang="en-US" sz="4400" b="1" dirty="0">
                <a:solidFill>
                  <a:schemeClr val="tx2"/>
                </a:solidFill>
              </a:rPr>
              <a:t/>
            </a:r>
            <a:br>
              <a:rPr lang="en-GB" altLang="en-US" sz="4400" b="1" dirty="0">
                <a:solidFill>
                  <a:schemeClr val="tx2"/>
                </a:solidFill>
              </a:rPr>
            </a:br>
            <a:r>
              <a:rPr lang="en-GB" altLang="en-US" sz="4400" b="1" dirty="0">
                <a:solidFill>
                  <a:schemeClr val="tx2"/>
                </a:solidFill>
              </a:rPr>
              <a:t/>
            </a:r>
            <a:br>
              <a:rPr lang="en-GB" altLang="en-US" sz="4400" b="1" dirty="0">
                <a:solidFill>
                  <a:schemeClr val="tx2"/>
                </a:solidFill>
              </a:rPr>
            </a:br>
            <a:r>
              <a:rPr lang="en-GB" altLang="en-US" sz="4400" b="1" dirty="0">
                <a:solidFill>
                  <a:schemeClr val="tx2"/>
                </a:solidFill>
              </a:rPr>
              <a:t/>
            </a:r>
            <a:br>
              <a:rPr lang="en-GB" altLang="en-US" sz="4400" b="1" dirty="0">
                <a:solidFill>
                  <a:schemeClr val="tx2"/>
                </a:solidFill>
              </a:rPr>
            </a:br>
            <a:r>
              <a:rPr lang="en-GB" altLang="en-US" sz="4400" b="1" dirty="0">
                <a:solidFill>
                  <a:schemeClr val="tx2"/>
                </a:solidFill>
              </a:rPr>
              <a:t/>
            </a:r>
            <a:br>
              <a:rPr lang="en-GB" altLang="en-US" sz="4400" b="1" dirty="0">
                <a:solidFill>
                  <a:schemeClr val="tx2"/>
                </a:solidFill>
              </a:rPr>
            </a:br>
            <a:r>
              <a:rPr lang="en-GB" altLang="en-US" sz="4400" b="1" dirty="0">
                <a:solidFill>
                  <a:schemeClr val="tx2"/>
                </a:solidFill>
              </a:rPr>
              <a:t/>
            </a:r>
            <a:br>
              <a:rPr lang="en-GB" altLang="en-US" sz="4400" b="1" dirty="0">
                <a:solidFill>
                  <a:schemeClr val="tx2"/>
                </a:solidFill>
              </a:rPr>
            </a:br>
            <a:r>
              <a:rPr lang="en-GB" altLang="en-US" sz="4400" b="1" dirty="0">
                <a:solidFill>
                  <a:schemeClr val="tx2"/>
                </a:solidFill>
              </a:rPr>
              <a:t/>
            </a:r>
            <a:br>
              <a:rPr lang="en-GB" altLang="en-US" sz="4400" b="1" dirty="0">
                <a:solidFill>
                  <a:schemeClr val="tx2"/>
                </a:solidFill>
              </a:rPr>
            </a:br>
            <a:r>
              <a:rPr lang="en-GB" altLang="en-US" sz="4400" b="1" dirty="0">
                <a:solidFill>
                  <a:schemeClr val="tx2"/>
                </a:solidFill>
              </a:rPr>
              <a:t/>
            </a:r>
            <a:br>
              <a:rPr lang="en-GB" altLang="en-US" sz="4400" b="1" dirty="0">
                <a:solidFill>
                  <a:schemeClr val="tx2"/>
                </a:solidFill>
              </a:rPr>
            </a:br>
            <a:r>
              <a:rPr lang="en-GB" altLang="en-US" sz="4000" b="1" dirty="0">
                <a:solidFill>
                  <a:schemeClr val="tx2"/>
                </a:solidFill>
              </a:rPr>
              <a:t/>
            </a:r>
            <a:br>
              <a:rPr lang="en-GB" altLang="en-US" sz="4000" b="1" dirty="0">
                <a:solidFill>
                  <a:schemeClr val="tx2"/>
                </a:solidFill>
              </a:rPr>
            </a:br>
            <a:r>
              <a:rPr lang="ro-RO" altLang="en-US" sz="4000" b="1" dirty="0" smtClean="0">
                <a:solidFill>
                  <a:schemeClr val="tx2"/>
                </a:solidFill>
              </a:rPr>
              <a:t>Action plan implementation</a:t>
            </a:r>
            <a:endParaRPr lang="en-GB" altLang="en-US" sz="4000" b="1" dirty="0">
              <a:solidFill>
                <a:schemeClr val="tx2"/>
              </a:solidFill>
            </a:endParaRPr>
          </a:p>
        </p:txBody>
      </p:sp>
      <p:pic>
        <p:nvPicPr>
          <p:cNvPr id="2056" name="Picture 11"/>
          <p:cNvPicPr>
            <a:picLocks noChangeAspect="1"/>
          </p:cNvPicPr>
          <p:nvPr/>
        </p:nvPicPr>
        <p:blipFill>
          <a:blip r:embed="rId3" cstate="print"/>
          <a:srcRect l="7143" t="8319" r="7143" b="9221"/>
          <a:stretch>
            <a:fillRect/>
          </a:stretch>
        </p:blipFill>
        <p:spPr bwMode="auto">
          <a:xfrm>
            <a:off x="5795963" y="430213"/>
            <a:ext cx="2592387" cy="1770062"/>
          </a:xfrm>
          <a:prstGeom prst="rect">
            <a:avLst/>
          </a:prstGeom>
          <a:noFill/>
          <a:ln w="9525">
            <a:noFill/>
            <a:miter lim="800000"/>
            <a:headEnd/>
            <a:tailEnd/>
          </a:ln>
        </p:spPr>
      </p:pic>
      <p:pic>
        <p:nvPicPr>
          <p:cNvPr id="2057" name="Picture 2" descr="C:\Users\lsimion\Desktop\logo-tm-final2.jpg"/>
          <p:cNvPicPr>
            <a:picLocks noChangeAspect="1" noChangeArrowheads="1"/>
          </p:cNvPicPr>
          <p:nvPr/>
        </p:nvPicPr>
        <p:blipFill>
          <a:blip r:embed="rId4" cstate="print"/>
          <a:srcRect/>
          <a:stretch>
            <a:fillRect/>
          </a:stretch>
        </p:blipFill>
        <p:spPr bwMode="auto">
          <a:xfrm>
            <a:off x="7445375" y="2206625"/>
            <a:ext cx="479425" cy="1055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4"/>
          <p:cNvPicPr>
            <a:picLocks noChangeAspect="1"/>
          </p:cNvPicPr>
          <p:nvPr/>
        </p:nvPicPr>
        <p:blipFill>
          <a:blip r:embed="rId2" cstate="print"/>
          <a:srcRect/>
          <a:stretch>
            <a:fillRect/>
          </a:stretch>
        </p:blipFill>
        <p:spPr bwMode="auto">
          <a:xfrm>
            <a:off x="-1981201" y="1064684"/>
            <a:ext cx="6180667" cy="5648325"/>
          </a:xfrm>
          <a:prstGeom prst="rect">
            <a:avLst/>
          </a:prstGeom>
          <a:noFill/>
          <a:ln w="9525">
            <a:noFill/>
            <a:miter lim="800000"/>
            <a:headEnd/>
            <a:tailEnd/>
          </a:ln>
        </p:spPr>
      </p:pic>
      <p:sp>
        <p:nvSpPr>
          <p:cNvPr id="3075" name="Espace réservé du texte 2"/>
          <p:cNvSpPr txBox="1">
            <a:spLocks/>
          </p:cNvSpPr>
          <p:nvPr/>
        </p:nvSpPr>
        <p:spPr bwMode="auto">
          <a:xfrm>
            <a:off x="933450" y="4724400"/>
            <a:ext cx="7272338" cy="217488"/>
          </a:xfrm>
          <a:prstGeom prst="rect">
            <a:avLst/>
          </a:prstGeom>
          <a:noFill/>
          <a:ln w="9525">
            <a:noFill/>
            <a:miter lim="800000"/>
            <a:headEnd/>
            <a:tailEnd/>
          </a:ln>
        </p:spPr>
        <p:txBody>
          <a:bodyPr tIns="0" anchor="ctr"/>
          <a:lstStyle/>
          <a:p>
            <a:pPr algn="ctr" eaLnBrk="1" hangingPunct="1">
              <a:buFont typeface="Arial" charset="0"/>
              <a:buNone/>
            </a:pPr>
            <a:endParaRPr lang="en-GB" altLang="en-US" sz="2000">
              <a:latin typeface="Calibri" pitchFamily="34" charset="0"/>
            </a:endParaRPr>
          </a:p>
        </p:txBody>
      </p:sp>
      <p:sp>
        <p:nvSpPr>
          <p:cNvPr id="3076" name="Titre 1"/>
          <p:cNvSpPr txBox="1">
            <a:spLocks/>
          </p:cNvSpPr>
          <p:nvPr/>
        </p:nvSpPr>
        <p:spPr bwMode="auto">
          <a:xfrm>
            <a:off x="685800" y="1744133"/>
            <a:ext cx="7772400" cy="3682999"/>
          </a:xfrm>
          <a:prstGeom prst="rect">
            <a:avLst/>
          </a:prstGeom>
          <a:noFill/>
          <a:ln w="9525">
            <a:noFill/>
            <a:miter lim="800000"/>
            <a:headEnd/>
            <a:tailEnd/>
          </a:ln>
        </p:spPr>
        <p:txBody>
          <a:bodyPr/>
          <a:lstStyle/>
          <a:p>
            <a:pPr algn="ctr" defTabSz="914400" eaLnBrk="1" hangingPunct="1">
              <a:lnSpc>
                <a:spcPct val="90000"/>
              </a:lnSpc>
            </a:pPr>
            <a:endParaRPr lang="en-GB" altLang="en-US" sz="4400" b="1">
              <a:solidFill>
                <a:schemeClr val="tx2"/>
              </a:solidFill>
              <a:latin typeface="Calibri Light" pitchFamily="34" charset="0"/>
            </a:endParaRPr>
          </a:p>
        </p:txBody>
      </p:sp>
      <p:pic>
        <p:nvPicPr>
          <p:cNvPr id="3077" name="Picture 2" descr="C:\Users\lsimion\Desktop\logo-tm-final2.jpg"/>
          <p:cNvPicPr>
            <a:picLocks noChangeAspect="1" noChangeArrowheads="1"/>
          </p:cNvPicPr>
          <p:nvPr/>
        </p:nvPicPr>
        <p:blipFill>
          <a:blip r:embed="rId3" cstate="print"/>
          <a:srcRect/>
          <a:stretch>
            <a:fillRect/>
          </a:stretch>
        </p:blipFill>
        <p:spPr bwMode="auto">
          <a:xfrm>
            <a:off x="7745413" y="403225"/>
            <a:ext cx="531812" cy="1171575"/>
          </a:xfrm>
          <a:prstGeom prst="rect">
            <a:avLst/>
          </a:prstGeom>
          <a:noFill/>
          <a:ln w="9525">
            <a:noFill/>
            <a:miter lim="800000"/>
            <a:headEnd/>
            <a:tailEnd/>
          </a:ln>
        </p:spPr>
      </p:pic>
      <p:sp>
        <p:nvSpPr>
          <p:cNvPr id="3078" name="Title 1"/>
          <p:cNvSpPr txBox="1">
            <a:spLocks/>
          </p:cNvSpPr>
          <p:nvPr/>
        </p:nvSpPr>
        <p:spPr bwMode="auto">
          <a:xfrm>
            <a:off x="577850" y="1989138"/>
            <a:ext cx="7886700" cy="1060450"/>
          </a:xfrm>
          <a:prstGeom prst="rect">
            <a:avLst/>
          </a:prstGeom>
          <a:noFill/>
          <a:ln w="9525">
            <a:noFill/>
            <a:miter lim="800000"/>
            <a:headEnd/>
            <a:tailEnd/>
          </a:ln>
        </p:spPr>
        <p:txBody>
          <a:bodyPr/>
          <a:lstStyle/>
          <a:p>
            <a:pPr defTabSz="914400" eaLnBrk="1" hangingPunct="1">
              <a:lnSpc>
                <a:spcPct val="90000"/>
              </a:lnSpc>
            </a:pPr>
            <a:endParaRPr lang="en-GB" altLang="en-US" sz="3000" b="1" dirty="0">
              <a:solidFill>
                <a:schemeClr val="tx2"/>
              </a:solidFill>
              <a:latin typeface="Calibri Light" pitchFamily="34" charset="0"/>
            </a:endParaRPr>
          </a:p>
        </p:txBody>
      </p:sp>
      <p:sp>
        <p:nvSpPr>
          <p:cNvPr id="7" name="TextBox 6"/>
          <p:cNvSpPr txBox="1"/>
          <p:nvPr/>
        </p:nvSpPr>
        <p:spPr>
          <a:xfrm>
            <a:off x="1058333" y="1761067"/>
            <a:ext cx="6493934" cy="2031325"/>
          </a:xfrm>
          <a:prstGeom prst="rect">
            <a:avLst/>
          </a:prstGeom>
          <a:noFill/>
        </p:spPr>
        <p:txBody>
          <a:bodyPr wrap="square" rtlCol="0">
            <a:spAutoFit/>
          </a:bodyPr>
          <a:lstStyle/>
          <a:p>
            <a:r>
              <a:rPr lang="ro-RO" dirty="0" smtClean="0"/>
              <a:t>Challenges to overcome</a:t>
            </a:r>
          </a:p>
          <a:p>
            <a:pPr>
              <a:buFont typeface="Arial" pitchFamily="34" charset="0"/>
              <a:buChar char="•"/>
            </a:pPr>
            <a:r>
              <a:rPr lang="ro-RO" dirty="0" smtClean="0"/>
              <a:t> Changes in the project implementation team </a:t>
            </a:r>
          </a:p>
          <a:p>
            <a:r>
              <a:rPr lang="ro-RO" dirty="0" smtClean="0"/>
              <a:t>3 new members: manager assistant, public procurements </a:t>
            </a:r>
            <a:r>
              <a:rPr lang="en-US" dirty="0" smtClean="0"/>
              <a:t>officer </a:t>
            </a:r>
            <a:r>
              <a:rPr lang="ro-RO" dirty="0" smtClean="0"/>
              <a:t>and human resources</a:t>
            </a:r>
            <a:r>
              <a:rPr lang="en-US" dirty="0" smtClean="0"/>
              <a:t> officer</a:t>
            </a:r>
            <a:endParaRPr lang="ro-RO" dirty="0" smtClean="0"/>
          </a:p>
          <a:p>
            <a:pPr>
              <a:buFont typeface="Arial" pitchFamily="34" charset="0"/>
              <a:buChar char="•"/>
            </a:pPr>
            <a:r>
              <a:rPr lang="ro-RO" dirty="0" smtClean="0"/>
              <a:t> Covid-19 hit us heavily in January, most of the team members were isolated or in quarantine</a:t>
            </a:r>
          </a:p>
          <a:p>
            <a:pPr>
              <a:buFont typeface="Arial" pitchFamily="34" charset="0"/>
              <a:buChar char="•"/>
            </a:pPr>
            <a:r>
              <a:rPr lang="ro-RO" dirty="0" smtClean="0"/>
              <a:t>the local budget </a:t>
            </a:r>
            <a:r>
              <a:rPr lang="en-US" dirty="0" smtClean="0"/>
              <a:t>for 2022 was approved on</a:t>
            </a:r>
            <a:r>
              <a:rPr lang="ro-RO" dirty="0" smtClean="0"/>
              <a:t> March 1</a:t>
            </a:r>
            <a:r>
              <a:rPr lang="en-US" dirty="0" err="1" smtClean="0"/>
              <a:t>st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4"/>
          <p:cNvPicPr>
            <a:picLocks noChangeAspect="1"/>
          </p:cNvPicPr>
          <p:nvPr/>
        </p:nvPicPr>
        <p:blipFill>
          <a:blip r:embed="rId2" cstate="print"/>
          <a:srcRect/>
          <a:stretch>
            <a:fillRect/>
          </a:stretch>
        </p:blipFill>
        <p:spPr bwMode="auto">
          <a:xfrm>
            <a:off x="-1981201" y="1064684"/>
            <a:ext cx="6180667" cy="5648325"/>
          </a:xfrm>
          <a:prstGeom prst="rect">
            <a:avLst/>
          </a:prstGeom>
          <a:noFill/>
          <a:ln w="9525">
            <a:noFill/>
            <a:miter lim="800000"/>
            <a:headEnd/>
            <a:tailEnd/>
          </a:ln>
        </p:spPr>
      </p:pic>
      <p:sp>
        <p:nvSpPr>
          <p:cNvPr id="3075" name="Espace réservé du texte 2"/>
          <p:cNvSpPr txBox="1">
            <a:spLocks/>
          </p:cNvSpPr>
          <p:nvPr/>
        </p:nvSpPr>
        <p:spPr bwMode="auto">
          <a:xfrm>
            <a:off x="933450" y="4724400"/>
            <a:ext cx="7272338" cy="217488"/>
          </a:xfrm>
          <a:prstGeom prst="rect">
            <a:avLst/>
          </a:prstGeom>
          <a:noFill/>
          <a:ln w="9525">
            <a:noFill/>
            <a:miter lim="800000"/>
            <a:headEnd/>
            <a:tailEnd/>
          </a:ln>
        </p:spPr>
        <p:txBody>
          <a:bodyPr tIns="0" anchor="ctr"/>
          <a:lstStyle/>
          <a:p>
            <a:pPr algn="ctr" eaLnBrk="1" hangingPunct="1">
              <a:buFont typeface="Arial" charset="0"/>
              <a:buNone/>
            </a:pPr>
            <a:endParaRPr lang="en-GB" altLang="en-US" sz="2000">
              <a:latin typeface="Calibri" pitchFamily="34" charset="0"/>
            </a:endParaRPr>
          </a:p>
        </p:txBody>
      </p:sp>
      <p:sp>
        <p:nvSpPr>
          <p:cNvPr id="3076" name="Titre 1"/>
          <p:cNvSpPr txBox="1">
            <a:spLocks/>
          </p:cNvSpPr>
          <p:nvPr/>
        </p:nvSpPr>
        <p:spPr bwMode="auto">
          <a:xfrm>
            <a:off x="685800" y="1744133"/>
            <a:ext cx="7772400" cy="3682999"/>
          </a:xfrm>
          <a:prstGeom prst="rect">
            <a:avLst/>
          </a:prstGeom>
          <a:noFill/>
          <a:ln w="9525">
            <a:noFill/>
            <a:miter lim="800000"/>
            <a:headEnd/>
            <a:tailEnd/>
          </a:ln>
        </p:spPr>
        <p:txBody>
          <a:bodyPr/>
          <a:lstStyle/>
          <a:p>
            <a:pPr algn="ctr" defTabSz="914400" eaLnBrk="1" hangingPunct="1">
              <a:lnSpc>
                <a:spcPct val="90000"/>
              </a:lnSpc>
            </a:pPr>
            <a:endParaRPr lang="en-GB" altLang="en-US" sz="4400" b="1">
              <a:solidFill>
                <a:schemeClr val="tx2"/>
              </a:solidFill>
              <a:latin typeface="Calibri Light" pitchFamily="34" charset="0"/>
            </a:endParaRPr>
          </a:p>
        </p:txBody>
      </p:sp>
      <p:pic>
        <p:nvPicPr>
          <p:cNvPr id="3077" name="Picture 2" descr="C:\Users\lsimion\Desktop\logo-tm-final2.jpg"/>
          <p:cNvPicPr>
            <a:picLocks noChangeAspect="1" noChangeArrowheads="1"/>
          </p:cNvPicPr>
          <p:nvPr/>
        </p:nvPicPr>
        <p:blipFill>
          <a:blip r:embed="rId3" cstate="print"/>
          <a:srcRect/>
          <a:stretch>
            <a:fillRect/>
          </a:stretch>
        </p:blipFill>
        <p:spPr bwMode="auto">
          <a:xfrm>
            <a:off x="7745413" y="403225"/>
            <a:ext cx="531812" cy="1171575"/>
          </a:xfrm>
          <a:prstGeom prst="rect">
            <a:avLst/>
          </a:prstGeom>
          <a:noFill/>
          <a:ln w="9525">
            <a:noFill/>
            <a:miter lim="800000"/>
            <a:headEnd/>
            <a:tailEnd/>
          </a:ln>
        </p:spPr>
      </p:pic>
      <p:sp>
        <p:nvSpPr>
          <p:cNvPr id="3078" name="Title 1"/>
          <p:cNvSpPr txBox="1">
            <a:spLocks/>
          </p:cNvSpPr>
          <p:nvPr/>
        </p:nvSpPr>
        <p:spPr bwMode="auto">
          <a:xfrm>
            <a:off x="577850" y="1989138"/>
            <a:ext cx="7886700" cy="1060450"/>
          </a:xfrm>
          <a:prstGeom prst="rect">
            <a:avLst/>
          </a:prstGeom>
          <a:noFill/>
          <a:ln w="9525">
            <a:noFill/>
            <a:miter lim="800000"/>
            <a:headEnd/>
            <a:tailEnd/>
          </a:ln>
        </p:spPr>
        <p:txBody>
          <a:bodyPr/>
          <a:lstStyle/>
          <a:p>
            <a:pPr defTabSz="914400" eaLnBrk="1" hangingPunct="1">
              <a:lnSpc>
                <a:spcPct val="90000"/>
              </a:lnSpc>
            </a:pPr>
            <a:endParaRPr lang="en-GB" altLang="en-US" sz="3000" b="1" dirty="0">
              <a:solidFill>
                <a:schemeClr val="tx2"/>
              </a:solidFill>
              <a:latin typeface="Calibri Light" pitchFamily="34" charset="0"/>
            </a:endParaRPr>
          </a:p>
        </p:txBody>
      </p:sp>
      <p:sp>
        <p:nvSpPr>
          <p:cNvPr id="7" name="TextBox 6"/>
          <p:cNvSpPr txBox="1"/>
          <p:nvPr/>
        </p:nvSpPr>
        <p:spPr>
          <a:xfrm>
            <a:off x="1058333" y="1761067"/>
            <a:ext cx="6493934" cy="3693319"/>
          </a:xfrm>
          <a:prstGeom prst="rect">
            <a:avLst/>
          </a:prstGeom>
          <a:noFill/>
        </p:spPr>
        <p:txBody>
          <a:bodyPr wrap="square" rtlCol="0">
            <a:spAutoFit/>
          </a:bodyPr>
          <a:lstStyle/>
          <a:p>
            <a:r>
              <a:rPr lang="en-US" dirty="0" smtClean="0"/>
              <a:t>Policy instrument change- The </a:t>
            </a:r>
            <a:r>
              <a:rPr lang="en-GB" dirty="0" smtClean="0"/>
              <a:t>Integrated Urban Development Strategy </a:t>
            </a:r>
            <a:r>
              <a:rPr lang="en-GB" dirty="0" err="1" smtClean="0"/>
              <a:t>Timișoara</a:t>
            </a:r>
            <a:r>
              <a:rPr lang="en-GB" dirty="0" smtClean="0"/>
              <a:t> Growth Pole for 2021- 2027 is almost ready to be approved by Timisoara Local Council</a:t>
            </a:r>
          </a:p>
          <a:p>
            <a:r>
              <a:rPr lang="en-GB" dirty="0" smtClean="0"/>
              <a:t>-our proposed measure </a:t>
            </a:r>
            <a:r>
              <a:rPr lang="en-GB" b="1" dirty="0" smtClean="0"/>
              <a:t>Stimulating cross-</a:t>
            </a:r>
            <a:r>
              <a:rPr lang="en-GB" b="1" dirty="0" err="1" smtClean="0"/>
              <a:t>sectoral</a:t>
            </a:r>
            <a:r>
              <a:rPr lang="en-GB" b="1" dirty="0" smtClean="0"/>
              <a:t> partnerships to include the CCI, business, and technology sectors in the context of the upcoming </a:t>
            </a:r>
            <a:r>
              <a:rPr lang="en-GB" b="1" dirty="0" err="1" smtClean="0"/>
              <a:t>ECoC</a:t>
            </a:r>
            <a:r>
              <a:rPr lang="en-GB" b="1" dirty="0" smtClean="0"/>
              <a:t> mega-event and its legacy years </a:t>
            </a:r>
            <a:r>
              <a:rPr lang="en-GB" dirty="0" smtClean="0"/>
              <a:t>is introduced as an action under the G.O.1- </a:t>
            </a:r>
            <a:r>
              <a:rPr lang="en-US" dirty="0" smtClean="0"/>
              <a:t>A smarter growth pole, through innovation, digitalization, economic transformation and support for SMEs, S.O.1.1. The development of an entrepreneurial ecosystem oriented towards innovation and technological development.</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4"/>
          <p:cNvPicPr>
            <a:picLocks noChangeAspect="1"/>
          </p:cNvPicPr>
          <p:nvPr/>
        </p:nvPicPr>
        <p:blipFill>
          <a:blip r:embed="rId2" cstate="print"/>
          <a:srcRect/>
          <a:stretch>
            <a:fillRect/>
          </a:stretch>
        </p:blipFill>
        <p:spPr bwMode="auto">
          <a:xfrm>
            <a:off x="-1981201" y="1064684"/>
            <a:ext cx="6180667" cy="5648325"/>
          </a:xfrm>
          <a:prstGeom prst="rect">
            <a:avLst/>
          </a:prstGeom>
          <a:noFill/>
          <a:ln w="9525">
            <a:noFill/>
            <a:miter lim="800000"/>
            <a:headEnd/>
            <a:tailEnd/>
          </a:ln>
        </p:spPr>
      </p:pic>
      <p:sp>
        <p:nvSpPr>
          <p:cNvPr id="3075" name="Espace réservé du texte 2"/>
          <p:cNvSpPr txBox="1">
            <a:spLocks/>
          </p:cNvSpPr>
          <p:nvPr/>
        </p:nvSpPr>
        <p:spPr bwMode="auto">
          <a:xfrm>
            <a:off x="933450" y="4724400"/>
            <a:ext cx="7272338" cy="217488"/>
          </a:xfrm>
          <a:prstGeom prst="rect">
            <a:avLst/>
          </a:prstGeom>
          <a:noFill/>
          <a:ln w="9525">
            <a:noFill/>
            <a:miter lim="800000"/>
            <a:headEnd/>
            <a:tailEnd/>
          </a:ln>
        </p:spPr>
        <p:txBody>
          <a:bodyPr tIns="0" anchor="ctr"/>
          <a:lstStyle/>
          <a:p>
            <a:pPr algn="ctr" eaLnBrk="1" hangingPunct="1">
              <a:buFont typeface="Arial" charset="0"/>
              <a:buNone/>
            </a:pPr>
            <a:endParaRPr lang="en-GB" altLang="en-US" sz="2000">
              <a:latin typeface="Calibri" pitchFamily="34" charset="0"/>
            </a:endParaRPr>
          </a:p>
        </p:txBody>
      </p:sp>
      <p:sp>
        <p:nvSpPr>
          <p:cNvPr id="3076" name="Titre 1"/>
          <p:cNvSpPr txBox="1">
            <a:spLocks/>
          </p:cNvSpPr>
          <p:nvPr/>
        </p:nvSpPr>
        <p:spPr bwMode="auto">
          <a:xfrm>
            <a:off x="685800" y="1744133"/>
            <a:ext cx="7772400" cy="3682999"/>
          </a:xfrm>
          <a:prstGeom prst="rect">
            <a:avLst/>
          </a:prstGeom>
          <a:noFill/>
          <a:ln w="9525">
            <a:noFill/>
            <a:miter lim="800000"/>
            <a:headEnd/>
            <a:tailEnd/>
          </a:ln>
        </p:spPr>
        <p:txBody>
          <a:bodyPr/>
          <a:lstStyle/>
          <a:p>
            <a:pPr algn="ctr" defTabSz="914400" eaLnBrk="1" hangingPunct="1">
              <a:lnSpc>
                <a:spcPct val="90000"/>
              </a:lnSpc>
            </a:pPr>
            <a:endParaRPr lang="en-GB" altLang="en-US" sz="4400" b="1">
              <a:solidFill>
                <a:schemeClr val="tx2"/>
              </a:solidFill>
              <a:latin typeface="Calibri Light" pitchFamily="34" charset="0"/>
            </a:endParaRPr>
          </a:p>
        </p:txBody>
      </p:sp>
      <p:pic>
        <p:nvPicPr>
          <p:cNvPr id="3077" name="Picture 2" descr="C:\Users\lsimion\Desktop\logo-tm-final2.jpg"/>
          <p:cNvPicPr>
            <a:picLocks noChangeAspect="1" noChangeArrowheads="1"/>
          </p:cNvPicPr>
          <p:nvPr/>
        </p:nvPicPr>
        <p:blipFill>
          <a:blip r:embed="rId3" cstate="print"/>
          <a:srcRect/>
          <a:stretch>
            <a:fillRect/>
          </a:stretch>
        </p:blipFill>
        <p:spPr bwMode="auto">
          <a:xfrm>
            <a:off x="7745413" y="403225"/>
            <a:ext cx="531812" cy="1171575"/>
          </a:xfrm>
          <a:prstGeom prst="rect">
            <a:avLst/>
          </a:prstGeom>
          <a:noFill/>
          <a:ln w="9525">
            <a:noFill/>
            <a:miter lim="800000"/>
            <a:headEnd/>
            <a:tailEnd/>
          </a:ln>
        </p:spPr>
      </p:pic>
      <p:sp>
        <p:nvSpPr>
          <p:cNvPr id="3078" name="Title 1"/>
          <p:cNvSpPr txBox="1">
            <a:spLocks/>
          </p:cNvSpPr>
          <p:nvPr/>
        </p:nvSpPr>
        <p:spPr bwMode="auto">
          <a:xfrm>
            <a:off x="628650" y="388938"/>
            <a:ext cx="7886700" cy="1060450"/>
          </a:xfrm>
          <a:prstGeom prst="rect">
            <a:avLst/>
          </a:prstGeom>
          <a:noFill/>
          <a:ln w="9525">
            <a:noFill/>
            <a:miter lim="800000"/>
            <a:headEnd/>
            <a:tailEnd/>
          </a:ln>
        </p:spPr>
        <p:txBody>
          <a:bodyPr/>
          <a:lstStyle/>
          <a:p>
            <a:pPr defTabSz="914400" eaLnBrk="1" hangingPunct="1">
              <a:lnSpc>
                <a:spcPct val="90000"/>
              </a:lnSpc>
            </a:pPr>
            <a:r>
              <a:rPr lang="en-GB" altLang="en-US" sz="3000" b="1" dirty="0">
                <a:solidFill>
                  <a:schemeClr val="tx2"/>
                </a:solidFill>
                <a:latin typeface="Calibri Light" pitchFamily="34" charset="0"/>
              </a:rPr>
              <a:t>Action </a:t>
            </a:r>
            <a:r>
              <a:rPr lang="ro-RO" altLang="en-US" sz="3000" b="1" dirty="0" smtClean="0">
                <a:solidFill>
                  <a:schemeClr val="tx2"/>
                </a:solidFill>
                <a:latin typeface="Calibri Light" pitchFamily="34" charset="0"/>
              </a:rPr>
              <a:t>2</a:t>
            </a:r>
            <a:r>
              <a:rPr lang="en-GB" altLang="en-US" sz="3000" b="1" dirty="0" smtClean="0">
                <a:solidFill>
                  <a:schemeClr val="tx2"/>
                </a:solidFill>
                <a:latin typeface="Calibri Light" pitchFamily="34" charset="0"/>
              </a:rPr>
              <a:t>- </a:t>
            </a:r>
            <a:r>
              <a:rPr lang="ro-RO" altLang="en-US" sz="3000" b="1" dirty="0" smtClean="0">
                <a:solidFill>
                  <a:schemeClr val="tx2"/>
                </a:solidFill>
                <a:latin typeface="Calibri Light" pitchFamily="34" charset="0"/>
              </a:rPr>
              <a:t>Creative Talks and Matchmaking Fair</a:t>
            </a:r>
            <a:endParaRPr lang="en-GB" altLang="en-US" sz="3000" b="1" dirty="0">
              <a:solidFill>
                <a:schemeClr val="tx2"/>
              </a:solidFill>
              <a:latin typeface="Calibri Light" pitchFamily="34" charset="0"/>
            </a:endParaRPr>
          </a:p>
        </p:txBody>
      </p:sp>
      <p:sp>
        <p:nvSpPr>
          <p:cNvPr id="11" name="TextBox 10"/>
          <p:cNvSpPr txBox="1"/>
          <p:nvPr/>
        </p:nvSpPr>
        <p:spPr>
          <a:xfrm>
            <a:off x="1007533" y="2006600"/>
            <a:ext cx="6764867" cy="4247317"/>
          </a:xfrm>
          <a:prstGeom prst="rect">
            <a:avLst/>
          </a:prstGeom>
          <a:noFill/>
        </p:spPr>
        <p:txBody>
          <a:bodyPr wrap="square" rtlCol="0">
            <a:spAutoFit/>
          </a:bodyPr>
          <a:lstStyle/>
          <a:p>
            <a:r>
              <a:rPr lang="en-US" dirty="0" smtClean="0"/>
              <a:t>Started- Yes  </a:t>
            </a:r>
            <a:br>
              <a:rPr lang="en-US" dirty="0" smtClean="0"/>
            </a:br>
            <a:r>
              <a:rPr lang="en-US" dirty="0" smtClean="0"/>
              <a:t>Estimated progress- around </a:t>
            </a:r>
            <a:r>
              <a:rPr lang="ro-RO" dirty="0" smtClean="0"/>
              <a:t>25</a:t>
            </a:r>
            <a:r>
              <a:rPr lang="en-US" dirty="0" smtClean="0"/>
              <a:t>%  </a:t>
            </a:r>
            <a:br>
              <a:rPr lang="en-US" dirty="0" smtClean="0"/>
            </a:br>
            <a:r>
              <a:rPr lang="ro-RO" dirty="0" smtClean="0"/>
              <a:t>-finaliz</a:t>
            </a:r>
            <a:r>
              <a:rPr lang="en-US" dirty="0" err="1" smtClean="0"/>
              <a:t>ed</a:t>
            </a:r>
            <a:r>
              <a:rPr lang="ro-RO" dirty="0" smtClean="0"/>
              <a:t> the documents for </a:t>
            </a:r>
            <a:r>
              <a:rPr lang="en-US" dirty="0" smtClean="0"/>
              <a:t>the public procurement for a service contract for </a:t>
            </a:r>
            <a:r>
              <a:rPr lang="en-US" dirty="0" err="1" smtClean="0"/>
              <a:t>organising</a:t>
            </a:r>
            <a:r>
              <a:rPr lang="en-US" dirty="0" smtClean="0"/>
              <a:t> the event Creative Talks and Matchmaking Fair </a:t>
            </a:r>
            <a:r>
              <a:rPr lang="ro-RO" dirty="0" smtClean="0"/>
              <a:t>to launch the public procurement later this month</a:t>
            </a:r>
            <a:r>
              <a:rPr lang="en-US" dirty="0" smtClean="0"/>
              <a:t/>
            </a:r>
            <a:br>
              <a:rPr lang="en-US" dirty="0" smtClean="0"/>
            </a:br>
            <a:r>
              <a:rPr lang="en-US" dirty="0" smtClean="0"/>
              <a:t>-</a:t>
            </a:r>
            <a:r>
              <a:rPr lang="ro-RO" dirty="0" smtClean="0"/>
              <a:t>decid</a:t>
            </a:r>
            <a:r>
              <a:rPr lang="en-US" dirty="0" err="1" smtClean="0"/>
              <a:t>ed</a:t>
            </a:r>
            <a:r>
              <a:rPr lang="ro-RO" dirty="0" smtClean="0"/>
              <a:t> the dates for the event- </a:t>
            </a:r>
            <a:r>
              <a:rPr lang="ro-RO" dirty="0" smtClean="0"/>
              <a:t>Ma</a:t>
            </a:r>
            <a:r>
              <a:rPr lang="en-US" dirty="0" smtClean="0"/>
              <a:t>y</a:t>
            </a:r>
            <a:r>
              <a:rPr lang="ro-RO" dirty="0" smtClean="0"/>
              <a:t> </a:t>
            </a:r>
            <a:r>
              <a:rPr lang="ro-RO" dirty="0" smtClean="0"/>
              <a:t>27-29, 2022 and booking the venue</a:t>
            </a:r>
            <a:r>
              <a:rPr lang="en-US" dirty="0" smtClean="0"/>
              <a:t> </a:t>
            </a:r>
            <a:br>
              <a:rPr lang="en-US" dirty="0" smtClean="0"/>
            </a:br>
            <a:r>
              <a:rPr lang="en-US" dirty="0" smtClean="0"/>
              <a:t>-</a:t>
            </a:r>
            <a:r>
              <a:rPr lang="ro-RO" dirty="0" smtClean="0"/>
              <a:t> at least one international speaker secured- Paolo Montemurro to speak about </a:t>
            </a:r>
            <a:r>
              <a:rPr lang="en-US" dirty="0" smtClean="0"/>
              <a:t>the impact of </a:t>
            </a:r>
            <a:r>
              <a:rPr lang="en-US" dirty="0" err="1" smtClean="0"/>
              <a:t>ECoC</a:t>
            </a:r>
            <a:r>
              <a:rPr lang="en-US" dirty="0" smtClean="0"/>
              <a:t> in CCIs development  </a:t>
            </a:r>
            <a:br>
              <a:rPr lang="en-US" dirty="0" smtClean="0"/>
            </a:br>
            <a:r>
              <a:rPr lang="en-US" dirty="0" smtClean="0"/>
              <a:t>-</a:t>
            </a:r>
            <a:r>
              <a:rPr lang="ro-RO" dirty="0" smtClean="0"/>
              <a:t>work</a:t>
            </a:r>
            <a:r>
              <a:rPr lang="en-US" dirty="0" err="1" smtClean="0"/>
              <a:t>ed</a:t>
            </a:r>
            <a:r>
              <a:rPr lang="ro-RO" dirty="0" smtClean="0"/>
              <a:t> more on the concept of the event, list of poten</a:t>
            </a:r>
            <a:r>
              <a:rPr lang="en-US" dirty="0" smtClean="0"/>
              <a:t>t</a:t>
            </a:r>
            <a:r>
              <a:rPr lang="ro-RO" dirty="0" smtClean="0"/>
              <a:t>ial speakers and participants in the fair</a:t>
            </a:r>
            <a:r>
              <a:rPr lang="en-US" dirty="0" smtClean="0"/>
              <a:t> in consultation with the main stakeholders and the key- note speaker</a:t>
            </a:r>
            <a:br>
              <a:rPr lang="en-US" dirty="0" smtClean="0"/>
            </a:b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4"/>
          <p:cNvPicPr>
            <a:picLocks noChangeAspect="1"/>
          </p:cNvPicPr>
          <p:nvPr/>
        </p:nvPicPr>
        <p:blipFill>
          <a:blip r:embed="rId2" cstate="print"/>
          <a:srcRect/>
          <a:stretch>
            <a:fillRect/>
          </a:stretch>
        </p:blipFill>
        <p:spPr bwMode="auto">
          <a:xfrm>
            <a:off x="-1981201" y="1073150"/>
            <a:ext cx="6180667" cy="5648325"/>
          </a:xfrm>
          <a:prstGeom prst="rect">
            <a:avLst/>
          </a:prstGeom>
          <a:noFill/>
          <a:ln w="9525">
            <a:noFill/>
            <a:miter lim="800000"/>
            <a:headEnd/>
            <a:tailEnd/>
          </a:ln>
        </p:spPr>
      </p:pic>
      <p:sp>
        <p:nvSpPr>
          <p:cNvPr id="3075" name="Espace réservé du texte 2"/>
          <p:cNvSpPr txBox="1">
            <a:spLocks/>
          </p:cNvSpPr>
          <p:nvPr/>
        </p:nvSpPr>
        <p:spPr bwMode="auto">
          <a:xfrm>
            <a:off x="933450" y="4724400"/>
            <a:ext cx="7272338" cy="217488"/>
          </a:xfrm>
          <a:prstGeom prst="rect">
            <a:avLst/>
          </a:prstGeom>
          <a:noFill/>
          <a:ln w="9525">
            <a:noFill/>
            <a:miter lim="800000"/>
            <a:headEnd/>
            <a:tailEnd/>
          </a:ln>
        </p:spPr>
        <p:txBody>
          <a:bodyPr tIns="0" anchor="ctr"/>
          <a:lstStyle/>
          <a:p>
            <a:pPr algn="ctr" eaLnBrk="1" hangingPunct="1">
              <a:buFont typeface="Arial" charset="0"/>
              <a:buNone/>
            </a:pPr>
            <a:endParaRPr lang="en-GB" altLang="en-US" sz="2000">
              <a:latin typeface="Calibri" pitchFamily="34" charset="0"/>
            </a:endParaRPr>
          </a:p>
        </p:txBody>
      </p:sp>
      <p:sp>
        <p:nvSpPr>
          <p:cNvPr id="3076" name="Titre 1"/>
          <p:cNvSpPr txBox="1">
            <a:spLocks/>
          </p:cNvSpPr>
          <p:nvPr/>
        </p:nvSpPr>
        <p:spPr bwMode="auto">
          <a:xfrm>
            <a:off x="685800" y="1744133"/>
            <a:ext cx="7772400" cy="3682999"/>
          </a:xfrm>
          <a:prstGeom prst="rect">
            <a:avLst/>
          </a:prstGeom>
          <a:noFill/>
          <a:ln w="9525">
            <a:noFill/>
            <a:miter lim="800000"/>
            <a:headEnd/>
            <a:tailEnd/>
          </a:ln>
        </p:spPr>
        <p:txBody>
          <a:bodyPr/>
          <a:lstStyle/>
          <a:p>
            <a:pPr algn="ctr" defTabSz="914400" eaLnBrk="1" hangingPunct="1">
              <a:lnSpc>
                <a:spcPct val="90000"/>
              </a:lnSpc>
            </a:pPr>
            <a:endParaRPr lang="en-GB" altLang="en-US" sz="4400" b="1">
              <a:solidFill>
                <a:schemeClr val="tx2"/>
              </a:solidFill>
              <a:latin typeface="Calibri Light" pitchFamily="34" charset="0"/>
            </a:endParaRPr>
          </a:p>
        </p:txBody>
      </p:sp>
      <p:pic>
        <p:nvPicPr>
          <p:cNvPr id="3077" name="Picture 2" descr="C:\Users\lsimion\Desktop\logo-tm-final2.jpg"/>
          <p:cNvPicPr>
            <a:picLocks noChangeAspect="1" noChangeArrowheads="1"/>
          </p:cNvPicPr>
          <p:nvPr/>
        </p:nvPicPr>
        <p:blipFill>
          <a:blip r:embed="rId3" cstate="print"/>
          <a:srcRect/>
          <a:stretch>
            <a:fillRect/>
          </a:stretch>
        </p:blipFill>
        <p:spPr bwMode="auto">
          <a:xfrm>
            <a:off x="7745413" y="403225"/>
            <a:ext cx="531812" cy="1171575"/>
          </a:xfrm>
          <a:prstGeom prst="rect">
            <a:avLst/>
          </a:prstGeom>
          <a:noFill/>
          <a:ln w="9525">
            <a:noFill/>
            <a:miter lim="800000"/>
            <a:headEnd/>
            <a:tailEnd/>
          </a:ln>
        </p:spPr>
      </p:pic>
      <p:sp>
        <p:nvSpPr>
          <p:cNvPr id="3078" name="Title 1"/>
          <p:cNvSpPr txBox="1">
            <a:spLocks/>
          </p:cNvSpPr>
          <p:nvPr/>
        </p:nvSpPr>
        <p:spPr bwMode="auto">
          <a:xfrm>
            <a:off x="628650" y="388938"/>
            <a:ext cx="7886700" cy="1060450"/>
          </a:xfrm>
          <a:prstGeom prst="rect">
            <a:avLst/>
          </a:prstGeom>
          <a:noFill/>
          <a:ln w="9525">
            <a:noFill/>
            <a:miter lim="800000"/>
            <a:headEnd/>
            <a:tailEnd/>
          </a:ln>
        </p:spPr>
        <p:txBody>
          <a:bodyPr/>
          <a:lstStyle/>
          <a:p>
            <a:pPr defTabSz="914400" eaLnBrk="1" hangingPunct="1">
              <a:lnSpc>
                <a:spcPct val="90000"/>
              </a:lnSpc>
            </a:pPr>
            <a:r>
              <a:rPr lang="en-GB" altLang="en-US" sz="3200" b="1" dirty="0">
                <a:solidFill>
                  <a:schemeClr val="tx2"/>
                </a:solidFill>
                <a:latin typeface="Calibri Light" pitchFamily="34" charset="0"/>
              </a:rPr>
              <a:t>Action </a:t>
            </a:r>
            <a:r>
              <a:rPr lang="ro-RO" altLang="en-US" sz="3200" b="1" dirty="0" smtClean="0">
                <a:solidFill>
                  <a:schemeClr val="tx2"/>
                </a:solidFill>
                <a:latin typeface="Calibri Light" pitchFamily="34" charset="0"/>
              </a:rPr>
              <a:t>3</a:t>
            </a:r>
            <a:r>
              <a:rPr lang="en-GB" altLang="en-US" sz="3200" b="1" dirty="0" smtClean="0">
                <a:solidFill>
                  <a:schemeClr val="tx2"/>
                </a:solidFill>
                <a:latin typeface="Calibri Light" pitchFamily="34" charset="0"/>
              </a:rPr>
              <a:t>- </a:t>
            </a:r>
            <a:r>
              <a:rPr lang="ro-RO" altLang="en-US" sz="3200" b="1" dirty="0" smtClean="0">
                <a:solidFill>
                  <a:schemeClr val="tx2"/>
                </a:solidFill>
                <a:latin typeface="Calibri Light" pitchFamily="34" charset="0"/>
              </a:rPr>
              <a:t>Oxygen for Creatives</a:t>
            </a:r>
            <a:endParaRPr lang="en-GB" altLang="en-US" sz="3200" b="1" dirty="0">
              <a:solidFill>
                <a:schemeClr val="tx2"/>
              </a:solidFill>
              <a:latin typeface="Calibri Light" pitchFamily="34" charset="0"/>
            </a:endParaRPr>
          </a:p>
        </p:txBody>
      </p:sp>
      <p:sp>
        <p:nvSpPr>
          <p:cNvPr id="10" name="Rectangle 9"/>
          <p:cNvSpPr/>
          <p:nvPr/>
        </p:nvSpPr>
        <p:spPr>
          <a:xfrm>
            <a:off x="609599" y="1896533"/>
            <a:ext cx="6891867" cy="369332"/>
          </a:xfrm>
          <a:prstGeom prst="rect">
            <a:avLst/>
          </a:prstGeom>
        </p:spPr>
        <p:txBody>
          <a:bodyPr wrap="square">
            <a:spAutoFit/>
          </a:bodyPr>
          <a:lstStyle/>
          <a:p>
            <a:endParaRPr lang="en-US" dirty="0">
              <a:solidFill>
                <a:schemeClr val="tx1"/>
              </a:solidFill>
            </a:endParaRPr>
          </a:p>
        </p:txBody>
      </p:sp>
      <p:sp>
        <p:nvSpPr>
          <p:cNvPr id="11" name="Rectangle 10"/>
          <p:cNvSpPr/>
          <p:nvPr/>
        </p:nvSpPr>
        <p:spPr>
          <a:xfrm>
            <a:off x="609599" y="1744133"/>
            <a:ext cx="7704668" cy="4893647"/>
          </a:xfrm>
          <a:prstGeom prst="rect">
            <a:avLst/>
          </a:prstGeom>
        </p:spPr>
        <p:txBody>
          <a:bodyPr wrap="square">
            <a:spAutoFit/>
          </a:bodyPr>
          <a:lstStyle/>
          <a:p>
            <a:r>
              <a:rPr lang="ro-RO" sz="1400" dirty="0" smtClean="0"/>
              <a:t>Started- Yes</a:t>
            </a:r>
          </a:p>
          <a:p>
            <a:r>
              <a:rPr lang="ro-RO" sz="1400" dirty="0" smtClean="0"/>
              <a:t>Estimated </a:t>
            </a:r>
            <a:r>
              <a:rPr lang="en-US" sz="1400" dirty="0" smtClean="0"/>
              <a:t>progress- around </a:t>
            </a:r>
            <a:r>
              <a:rPr lang="ro-RO" sz="1400" dirty="0" smtClean="0"/>
              <a:t>5</a:t>
            </a:r>
            <a:r>
              <a:rPr lang="en-US" sz="1400" dirty="0" smtClean="0"/>
              <a:t>%  </a:t>
            </a:r>
          </a:p>
          <a:p>
            <a:r>
              <a:rPr lang="en-US" sz="1400" dirty="0" smtClean="0"/>
              <a:t>-Started the </a:t>
            </a:r>
            <a:r>
              <a:rPr lang="en-GB" sz="1400" dirty="0" smtClean="0"/>
              <a:t>research on private funding opportunities, projects and causes that would need support, and create a database to have as a starting point.</a:t>
            </a:r>
            <a:endParaRPr lang="en-US" sz="1400" dirty="0" smtClean="0"/>
          </a:p>
          <a:p>
            <a:r>
              <a:rPr lang="ro-RO" sz="1400" dirty="0" smtClean="0"/>
              <a:t>- additional discussions with the Municipality management </a:t>
            </a:r>
            <a:r>
              <a:rPr lang="en-US" sz="1400" dirty="0" smtClean="0"/>
              <a:t>about who will implement it in the long run, after the project will end</a:t>
            </a:r>
            <a:r>
              <a:rPr lang="ro-RO" sz="1400" dirty="0" smtClean="0"/>
              <a:t> and which platform already developed should host the initiative Oxygen for Creatives.</a:t>
            </a:r>
          </a:p>
          <a:p>
            <a:r>
              <a:rPr lang="ro-RO" sz="1400" dirty="0" smtClean="0"/>
              <a:t>Additional explored scenarios: </a:t>
            </a:r>
          </a:p>
          <a:p>
            <a:pPr>
              <a:buFont typeface="Arial" pitchFamily="34" charset="0"/>
              <a:buChar char="•"/>
            </a:pPr>
            <a:r>
              <a:rPr lang="ro-RO" sz="1400" dirty="0" smtClean="0"/>
              <a:t>Creativa.community </a:t>
            </a:r>
            <a:r>
              <a:rPr lang="en-US" sz="1400" dirty="0" smtClean="0"/>
              <a:t>- an interactive tool, that aims to provide an image of the cultural and creative potential of Timisoara. </a:t>
            </a:r>
            <a:r>
              <a:rPr lang="en-US" sz="1400" dirty="0" err="1" smtClean="0"/>
              <a:t>Creativa</a:t>
            </a:r>
            <a:r>
              <a:rPr lang="en-US" sz="1400" dirty="0" smtClean="0"/>
              <a:t> is an open platform for individuals or groups who can offer creative answers to various challenges, being at the same time a medium for creative exposure and a resource for all those who need creative impulses in their projects.                     ( https://creativa.community/en/about)</a:t>
            </a:r>
          </a:p>
          <a:p>
            <a:pPr>
              <a:buFont typeface="Arial" pitchFamily="34" charset="0"/>
              <a:buChar char="•"/>
            </a:pPr>
            <a:r>
              <a:rPr lang="en-US" sz="1400" dirty="0" smtClean="0"/>
              <a:t> </a:t>
            </a:r>
            <a:r>
              <a:rPr lang="en-US" sz="1400" dirty="0" err="1" smtClean="0"/>
              <a:t>Timișoara</a:t>
            </a:r>
            <a:r>
              <a:rPr lang="en-US" sz="1400" dirty="0" smtClean="0"/>
              <a:t> Start-Ups- a community-driven initiative that brings together local entrepreneurs and makers that strive to make a difference. Startups of all shapes and sizes are invited to join the platform, as well as people who would like to help grow the local entrepreneurial ecosystem through collaboration and support. (https://timisoarastartups.com/)</a:t>
            </a:r>
          </a:p>
          <a:p>
            <a:r>
              <a:rPr lang="ro-RO" sz="1400" dirty="0" smtClean="0"/>
              <a:t>Challenges to overcome</a:t>
            </a:r>
            <a:r>
              <a:rPr lang="en-US" sz="1400" dirty="0" smtClean="0"/>
              <a:t>:</a:t>
            </a:r>
            <a:endParaRPr lang="ro-RO" sz="1400" dirty="0" smtClean="0"/>
          </a:p>
          <a:p>
            <a:r>
              <a:rPr lang="ro-RO" sz="1400" dirty="0" smtClean="0"/>
              <a:t>- legal matters regarding a public-private partnership</a:t>
            </a:r>
            <a:r>
              <a:rPr lang="en-US" sz="1400" dirty="0" smtClean="0"/>
              <a:t>, Timisoara Local council </a:t>
            </a:r>
            <a:r>
              <a:rPr lang="en-US" sz="1400" smtClean="0"/>
              <a:t>approval needed.</a:t>
            </a:r>
            <a:endParaRPr lang="ro-RO" sz="1400" dirty="0" smtClean="0"/>
          </a:p>
          <a:p>
            <a:r>
              <a:rPr lang="ro-RO" sz="1400" dirty="0" smtClean="0"/>
              <a:t>- n</a:t>
            </a:r>
            <a:r>
              <a:rPr lang="en-US" sz="1400" dirty="0" err="1" smtClean="0"/>
              <a:t>ot</a:t>
            </a:r>
            <a:r>
              <a:rPr lang="en-US" sz="1400" dirty="0" smtClean="0"/>
              <a:t> included in the budget for 2022 with a possibility to secure the money in July budgetary adjustments.</a:t>
            </a:r>
            <a:endParaRPr lang="ro-RO" sz="1400" dirty="0" smtClean="0"/>
          </a:p>
          <a:p>
            <a:pPr lvl="0"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Image 4"/>
          <p:cNvPicPr>
            <a:picLocks noChangeAspect="1"/>
          </p:cNvPicPr>
          <p:nvPr/>
        </p:nvPicPr>
        <p:blipFill>
          <a:blip r:embed="rId2" cstate="print"/>
          <a:srcRect/>
          <a:stretch>
            <a:fillRect/>
          </a:stretch>
        </p:blipFill>
        <p:spPr bwMode="auto">
          <a:xfrm>
            <a:off x="-1981200" y="1131888"/>
            <a:ext cx="6154738" cy="5648325"/>
          </a:xfrm>
          <a:prstGeom prst="rect">
            <a:avLst/>
          </a:prstGeom>
          <a:noFill/>
          <a:ln w="9525">
            <a:noFill/>
            <a:miter lim="800000"/>
            <a:headEnd/>
            <a:tailEnd/>
          </a:ln>
        </p:spPr>
      </p:pic>
      <p:sp>
        <p:nvSpPr>
          <p:cNvPr id="17411" name="Espace réservé du texte 2"/>
          <p:cNvSpPr txBox="1">
            <a:spLocks/>
          </p:cNvSpPr>
          <p:nvPr/>
        </p:nvSpPr>
        <p:spPr bwMode="auto">
          <a:xfrm>
            <a:off x="933450" y="4724400"/>
            <a:ext cx="7272338" cy="217488"/>
          </a:xfrm>
          <a:prstGeom prst="rect">
            <a:avLst/>
          </a:prstGeom>
          <a:noFill/>
          <a:ln w="9525">
            <a:noFill/>
            <a:miter lim="800000"/>
            <a:headEnd/>
            <a:tailEnd/>
          </a:ln>
        </p:spPr>
        <p:txBody>
          <a:bodyPr tIns="0" anchor="ctr"/>
          <a:lstStyle/>
          <a:p>
            <a:pPr algn="ctr" eaLnBrk="1" hangingPunct="1">
              <a:buFont typeface="Arial" charset="0"/>
              <a:buNone/>
            </a:pPr>
            <a:r>
              <a:rPr lang="en-GB" altLang="en-US" sz="2000">
                <a:latin typeface="Calibri" pitchFamily="34" charset="0"/>
              </a:rPr>
              <a:t>lavinia.simion@primariatm.ro</a:t>
            </a:r>
          </a:p>
        </p:txBody>
      </p:sp>
      <p:sp>
        <p:nvSpPr>
          <p:cNvPr id="17412" name="Titre 1"/>
          <p:cNvSpPr txBox="1">
            <a:spLocks/>
          </p:cNvSpPr>
          <p:nvPr/>
        </p:nvSpPr>
        <p:spPr bwMode="auto">
          <a:xfrm>
            <a:off x="685800" y="3500438"/>
            <a:ext cx="7772400" cy="795337"/>
          </a:xfrm>
          <a:prstGeom prst="rect">
            <a:avLst/>
          </a:prstGeom>
          <a:noFill/>
          <a:ln w="9525">
            <a:noFill/>
            <a:miter lim="800000"/>
            <a:headEnd/>
            <a:tailEnd/>
          </a:ln>
        </p:spPr>
        <p:txBody>
          <a:bodyPr/>
          <a:lstStyle/>
          <a:p>
            <a:pPr algn="ctr" defTabSz="914400" eaLnBrk="1" hangingPunct="1">
              <a:lnSpc>
                <a:spcPct val="90000"/>
              </a:lnSpc>
            </a:pPr>
            <a:r>
              <a:rPr lang="en-GB" altLang="en-US" sz="4400" b="1">
                <a:solidFill>
                  <a:schemeClr val="tx2"/>
                </a:solidFill>
                <a:latin typeface="Calibri Light" pitchFamily="34" charset="0"/>
              </a:rPr>
              <a:t>Thank you!</a:t>
            </a:r>
          </a:p>
        </p:txBody>
      </p:sp>
      <p:pic>
        <p:nvPicPr>
          <p:cNvPr id="17413" name="Picture 12"/>
          <p:cNvPicPr>
            <a:picLocks noChangeAspect="1"/>
          </p:cNvPicPr>
          <p:nvPr/>
        </p:nvPicPr>
        <p:blipFill>
          <a:blip r:embed="rId3" cstate="print"/>
          <a:srcRect l="7143" t="8319" r="7143" b="9221"/>
          <a:stretch>
            <a:fillRect/>
          </a:stretch>
        </p:blipFill>
        <p:spPr bwMode="auto">
          <a:xfrm>
            <a:off x="5795963" y="430213"/>
            <a:ext cx="2592387" cy="1770062"/>
          </a:xfrm>
          <a:prstGeom prst="rect">
            <a:avLst/>
          </a:prstGeom>
          <a:noFill/>
          <a:ln w="9525">
            <a:noFill/>
            <a:miter lim="800000"/>
            <a:headEnd/>
            <a:tailEnd/>
          </a:ln>
        </p:spPr>
      </p:pic>
      <p:pic>
        <p:nvPicPr>
          <p:cNvPr id="17414" name="Picture 2" descr="C:\Users\lsimion\Desktop\logo-tm-final2.jpg"/>
          <p:cNvPicPr>
            <a:picLocks noChangeAspect="1" noChangeArrowheads="1"/>
          </p:cNvPicPr>
          <p:nvPr/>
        </p:nvPicPr>
        <p:blipFill>
          <a:blip r:embed="rId4" cstate="print"/>
          <a:srcRect/>
          <a:stretch>
            <a:fillRect/>
          </a:stretch>
        </p:blipFill>
        <p:spPr bwMode="auto">
          <a:xfrm>
            <a:off x="7445375" y="2206625"/>
            <a:ext cx="531813" cy="1171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5B56A0480FF964BBEDCFC7A169D93A5" ma:contentTypeVersion="12" ma:contentTypeDescription="Create a new document." ma:contentTypeScope="" ma:versionID="b9997fb9038f65b09926afeba90ce501">
  <xsd:schema xmlns:xsd="http://www.w3.org/2001/XMLSchema" xmlns:xs="http://www.w3.org/2001/XMLSchema" xmlns:p="http://schemas.microsoft.com/office/2006/metadata/properties" xmlns:ns3="b6e84b5e-6a10-48b9-9a07-4e07964ba06d" xmlns:ns4="7f5507f3-9ace-4f5d-b799-fca4d04f3fd6" targetNamespace="http://schemas.microsoft.com/office/2006/metadata/properties" ma:root="true" ma:fieldsID="a83f7ef1dc076d0181b4c487e508d0dd" ns3:_="" ns4:_="">
    <xsd:import namespace="b6e84b5e-6a10-48b9-9a07-4e07964ba06d"/>
    <xsd:import namespace="7f5507f3-9ace-4f5d-b799-fca4d04f3fd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e84b5e-6a10-48b9-9a07-4e07964ba0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f5507f3-9ace-4f5d-b799-fca4d04f3f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E28682-CDF5-4255-A438-BDB0EBEFB871}">
  <ds:schemaRefs>
    <ds:schemaRef ds:uri="http://schemas.microsoft.com/office/2006/metadata/properties"/>
  </ds:schemaRefs>
</ds:datastoreItem>
</file>

<file path=customXml/itemProps2.xml><?xml version="1.0" encoding="utf-8"?>
<ds:datastoreItem xmlns:ds="http://schemas.openxmlformats.org/officeDocument/2006/customXml" ds:itemID="{13E22F0A-7758-4FF4-978E-3B7AEFAD6B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e84b5e-6a10-48b9-9a07-4e07964ba06d"/>
    <ds:schemaRef ds:uri="7f5507f3-9ace-4f5d-b799-fca4d04f3f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3683</TotalTime>
  <Words>186</Words>
  <Application>Microsoft Office PowerPoint</Application>
  <PresentationFormat>On-screen Show (4:3)</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Action plan implementation</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Trang Nguyen</dc:creator>
  <cp:lastModifiedBy>lsimion</cp:lastModifiedBy>
  <cp:revision>222</cp:revision>
  <dcterms:created xsi:type="dcterms:W3CDTF">2020-05-26T11:45:16Z</dcterms:created>
  <dcterms:modified xsi:type="dcterms:W3CDTF">2022-03-07T10:58:03Z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0x01010085B56A0480FF964BBEDCFC7A169D93A5</vt:lpwstr>
  </property>
</Properties>
</file>