
<file path=[Content_Types].xml><?xml version="1.0" encoding="utf-8"?>
<Types xmlns="http://schemas.openxmlformats.org/package/2006/content-types">
  <Override PartName="/customXml/itemProps2.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3"/>
  </p:notesMasterIdLst>
  <p:sldIdLst>
    <p:sldId id="256" r:id="rId4"/>
    <p:sldId id="289" r:id="rId5"/>
    <p:sldId id="280" r:id="rId6"/>
    <p:sldId id="290" r:id="rId7"/>
    <p:sldId id="292" r:id="rId8"/>
    <p:sldId id="294" r:id="rId9"/>
    <p:sldId id="291" r:id="rId10"/>
    <p:sldId id="287" r:id="rId11"/>
    <p:sldId id="261" r:id="rId12"/>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charset="0"/>
        <a:ea typeface="+mn-ea"/>
        <a:cs typeface="Arial" charset="0"/>
      </a:defRPr>
    </a:lvl1pPr>
    <a:lvl2pPr marL="457200" algn="l" defTabSz="457200" rtl="0" eaLnBrk="0" fontAlgn="base" hangingPunct="0">
      <a:spcBef>
        <a:spcPct val="0"/>
      </a:spcBef>
      <a:spcAft>
        <a:spcPct val="0"/>
      </a:spcAft>
      <a:defRPr kern="1200">
        <a:solidFill>
          <a:schemeClr val="tx1"/>
        </a:solidFill>
        <a:latin typeface="Arial" charset="0"/>
        <a:ea typeface="+mn-ea"/>
        <a:cs typeface="Arial" charset="0"/>
      </a:defRPr>
    </a:lvl2pPr>
    <a:lvl3pPr marL="914400" algn="l" defTabSz="457200" rtl="0" eaLnBrk="0" fontAlgn="base" hangingPunct="0">
      <a:spcBef>
        <a:spcPct val="0"/>
      </a:spcBef>
      <a:spcAft>
        <a:spcPct val="0"/>
      </a:spcAft>
      <a:defRPr kern="1200">
        <a:solidFill>
          <a:schemeClr val="tx1"/>
        </a:solidFill>
        <a:latin typeface="Arial" charset="0"/>
        <a:ea typeface="+mn-ea"/>
        <a:cs typeface="Arial" charset="0"/>
      </a:defRPr>
    </a:lvl3pPr>
    <a:lvl4pPr marL="1371600" algn="l" defTabSz="457200" rtl="0" eaLnBrk="0" fontAlgn="base" hangingPunct="0">
      <a:spcBef>
        <a:spcPct val="0"/>
      </a:spcBef>
      <a:spcAft>
        <a:spcPct val="0"/>
      </a:spcAft>
      <a:defRPr kern="1200">
        <a:solidFill>
          <a:schemeClr val="tx1"/>
        </a:solidFill>
        <a:latin typeface="Arial" charset="0"/>
        <a:ea typeface="+mn-ea"/>
        <a:cs typeface="Arial" charset="0"/>
      </a:defRPr>
    </a:lvl4pPr>
    <a:lvl5pPr marL="1828800" algn="l" defTabSz="457200"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4660"/>
  </p:normalViewPr>
  <p:slideViewPr>
    <p:cSldViewPr snapToGrid="0">
      <p:cViewPr varScale="1">
        <p:scale>
          <a:sx n="113" d="100"/>
          <a:sy n="113" d="100"/>
        </p:scale>
        <p:origin x="-150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CDC3EE5-E696-4EC3-8CD5-D097231D1083}" type="datetimeFigureOut">
              <a:rPr lang="en-GB"/>
              <a:pPr>
                <a:defRPr/>
              </a:pPr>
              <a:t>03/05/2022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itchFamily="34" charset="0"/>
              </a:defRPr>
            </a:lvl1pPr>
          </a:lstStyle>
          <a:p>
            <a:pPr>
              <a:defRPr/>
            </a:pPr>
            <a:fld id="{86EC251A-EBA0-4532-A3A1-05EFC1F2AF09}"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4007C2D-7879-4719-99EC-470E9EB685C3}" type="datetimeFigureOut">
              <a:rPr lang="en-GB"/>
              <a:pPr>
                <a:defRPr/>
              </a:pPr>
              <a:t>03/05/2022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FB32989-5AF6-4CA8-BD7C-00CE98ED444C}"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1D2F32B-5D45-4681-B6A2-3B043023E3A4}" type="datetimeFigureOut">
              <a:rPr lang="en-GB"/>
              <a:pPr>
                <a:defRPr/>
              </a:pPr>
              <a:t>03/05/2022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56E94F-B7C7-4946-9150-C07724B34B61}"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9561D7E-20B0-41F3-9ECF-FE763D6209F1}" type="datetimeFigureOut">
              <a:rPr lang="en-GB"/>
              <a:pPr>
                <a:defRPr/>
              </a:pPr>
              <a:t>03/05/2022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9FF6410-A4FC-48DF-9C4D-DCA5E179D116}" type="slidenum">
              <a:rPr lang="en-GB" altLang="en-US"/>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lstStyle>
            <a:lvl1pPr>
              <a:defRPr sz="26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20E20512-068D-443B-8F37-A0FA3EC1AC6E}" type="datetimeFigureOut">
              <a:rPr lang="en-GB"/>
              <a:pPr>
                <a:defRPr/>
              </a:pPr>
              <a:t>03/05/2022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3BC5864-9EC4-4899-8B2B-4C554A19A93D}" type="slidenum">
              <a:rPr lang="en-GB" altLang="en-US"/>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EE3A2BA-7955-402B-9D69-29DBE3026723}" type="datetimeFigureOut">
              <a:rPr lang="en-GB"/>
              <a:pPr>
                <a:defRPr/>
              </a:pPr>
              <a:t>03/05/2022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16582DE-0409-405F-B9B4-5B2A7966B2ED}"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1AB01FE-70DE-4191-B2E8-78BF09152587}" type="datetimeFigureOut">
              <a:rPr lang="en-GB"/>
              <a:pPr>
                <a:defRPr/>
              </a:pPr>
              <a:t>03/05/2022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DA283E8-7F0D-4946-8492-0E59B41CC031}"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57C28D8E-5E68-45F9-A7C5-0312B9F73ECF}" type="datetimeFigureOut">
              <a:rPr lang="en-GB"/>
              <a:pPr>
                <a:defRPr/>
              </a:pPr>
              <a:t>03/05/2022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4D41887-58C3-4CD9-8DB5-96BC6D069082}"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7BFEB533-1189-4E9D-8B5A-AF596D89E80C}" type="datetimeFigureOut">
              <a:rPr lang="en-GB"/>
              <a:pPr>
                <a:defRPr/>
              </a:pPr>
              <a:t>03/05/2022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20E52DC-7394-468A-A3B9-D4696BA7F825}"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26583F-FD52-4568-B756-44805D90E9A2}" type="datetimeFigureOut">
              <a:rPr lang="en-GB"/>
              <a:pPr>
                <a:defRPr/>
              </a:pPr>
              <a:t>03/05/2022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0F18911-692C-434E-BA84-E6C103B0016E}"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D9FD046-FD95-4EB7-B8C4-7B0D2FDC0629}" type="datetimeFigureOut">
              <a:rPr lang="en-GB"/>
              <a:pPr>
                <a:defRPr/>
              </a:pPr>
              <a:t>03/05/2022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B1BF3AA-A896-481C-8605-7E84BA112C07}"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BF0F95A-0782-45BD-8031-810D5954D795}" type="datetimeFigureOut">
              <a:rPr lang="en-GB"/>
              <a:pPr>
                <a:defRPr/>
              </a:pPr>
              <a:t>03/05/2022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3A90C78-F2A9-4A5C-A0EF-7422C2575A40}"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37CDE66-4E97-4174-9A28-2A223BD98A94}" type="datetimeFigureOut">
              <a:rPr lang="en-GB"/>
              <a:pPr>
                <a:defRPr/>
              </a:pPr>
              <a:t>03/05/2022</a:t>
            </a:fld>
            <a:endParaRPr lang="en-GB"/>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CC881B7D-4FE4-45F9-8632-96B8ED27FEC6}"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Calibri Light" pitchFamily="34" charset="0"/>
        </a:defRPr>
      </a:lvl2pPr>
      <a:lvl3pPr algn="l" rtl="0" eaLnBrk="0" fontAlgn="base" hangingPunct="0">
        <a:lnSpc>
          <a:spcPct val="90000"/>
        </a:lnSpc>
        <a:spcBef>
          <a:spcPct val="0"/>
        </a:spcBef>
        <a:spcAft>
          <a:spcPct val="0"/>
        </a:spcAft>
        <a:defRPr sz="4000">
          <a:solidFill>
            <a:schemeClr val="tx1"/>
          </a:solidFill>
          <a:latin typeface="Calibri Light" pitchFamily="34" charset="0"/>
        </a:defRPr>
      </a:lvl3pPr>
      <a:lvl4pPr algn="l" rtl="0" eaLnBrk="0" fontAlgn="base" hangingPunct="0">
        <a:lnSpc>
          <a:spcPct val="90000"/>
        </a:lnSpc>
        <a:spcBef>
          <a:spcPct val="0"/>
        </a:spcBef>
        <a:spcAft>
          <a:spcPct val="0"/>
        </a:spcAft>
        <a:defRPr sz="4000">
          <a:solidFill>
            <a:schemeClr val="tx1"/>
          </a:solidFill>
          <a:latin typeface="Calibri Light" pitchFamily="34" charset="0"/>
        </a:defRPr>
      </a:lvl4pPr>
      <a:lvl5pPr algn="l" rtl="0" eaLnBrk="0" fontAlgn="base" hangingPunct="0">
        <a:lnSpc>
          <a:spcPct val="90000"/>
        </a:lnSpc>
        <a:spcBef>
          <a:spcPct val="0"/>
        </a:spcBef>
        <a:spcAft>
          <a:spcPct val="0"/>
        </a:spcAft>
        <a:defRPr sz="4000">
          <a:solidFill>
            <a:schemeClr val="tx1"/>
          </a:solidFill>
          <a:latin typeface="Calibri Light" pitchFamily="34" charset="0"/>
        </a:defRPr>
      </a:lvl5pPr>
      <a:lvl6pPr marL="457200" algn="l" rtl="0" fontAlgn="base">
        <a:lnSpc>
          <a:spcPct val="90000"/>
        </a:lnSpc>
        <a:spcBef>
          <a:spcPct val="0"/>
        </a:spcBef>
        <a:spcAft>
          <a:spcPct val="0"/>
        </a:spcAft>
        <a:defRPr sz="4000">
          <a:solidFill>
            <a:schemeClr val="tx1"/>
          </a:solidFill>
          <a:latin typeface="Calibri Light" pitchFamily="34" charset="0"/>
        </a:defRPr>
      </a:lvl6pPr>
      <a:lvl7pPr marL="914400" algn="l" rtl="0" fontAlgn="base">
        <a:lnSpc>
          <a:spcPct val="90000"/>
        </a:lnSpc>
        <a:spcBef>
          <a:spcPct val="0"/>
        </a:spcBef>
        <a:spcAft>
          <a:spcPct val="0"/>
        </a:spcAft>
        <a:defRPr sz="4000">
          <a:solidFill>
            <a:schemeClr val="tx1"/>
          </a:solidFill>
          <a:latin typeface="Calibri Light" pitchFamily="34" charset="0"/>
        </a:defRPr>
      </a:lvl7pPr>
      <a:lvl8pPr marL="1371600" algn="l" rtl="0" fontAlgn="base">
        <a:lnSpc>
          <a:spcPct val="90000"/>
        </a:lnSpc>
        <a:spcBef>
          <a:spcPct val="0"/>
        </a:spcBef>
        <a:spcAft>
          <a:spcPct val="0"/>
        </a:spcAft>
        <a:defRPr sz="4000">
          <a:solidFill>
            <a:schemeClr val="tx1"/>
          </a:solidFill>
          <a:latin typeface="Calibri Light" pitchFamily="34" charset="0"/>
        </a:defRPr>
      </a:lvl8pPr>
      <a:lvl9pPr marL="1828800" algn="l" rtl="0" fontAlgn="base">
        <a:lnSpc>
          <a:spcPct val="90000"/>
        </a:lnSpc>
        <a:spcBef>
          <a:spcPct val="0"/>
        </a:spcBef>
        <a:spcAft>
          <a:spcPct val="0"/>
        </a:spcAft>
        <a:defRPr sz="40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pechakucha.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primariatm.ro/proiecte-cu-finantare-europeana/ecoc-sm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age 4"/>
          <p:cNvPicPr>
            <a:picLocks noChangeAspect="1"/>
          </p:cNvPicPr>
          <p:nvPr/>
        </p:nvPicPr>
        <p:blipFill>
          <a:blip r:embed="rId2" cstate="print"/>
          <a:srcRect/>
          <a:stretch>
            <a:fillRect/>
          </a:stretch>
        </p:blipFill>
        <p:spPr bwMode="auto">
          <a:xfrm>
            <a:off x="-1981200" y="1131888"/>
            <a:ext cx="6154738" cy="5648325"/>
          </a:xfrm>
          <a:prstGeom prst="rect">
            <a:avLst/>
          </a:prstGeom>
          <a:noFill/>
          <a:ln w="9525">
            <a:noFill/>
            <a:miter lim="800000"/>
            <a:headEnd/>
            <a:tailEnd/>
          </a:ln>
        </p:spPr>
      </p:pic>
      <p:sp>
        <p:nvSpPr>
          <p:cNvPr id="2051"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eaLnBrk="1" hangingPunct="1">
              <a:buFont typeface="Arial" charset="0"/>
              <a:buNone/>
            </a:pPr>
            <a:r>
              <a:rPr lang="en-GB" altLang="en-US" sz="2000" b="1">
                <a:latin typeface="Calibri" pitchFamily="34" charset="0"/>
              </a:rPr>
              <a:t>Lavinia Simion</a:t>
            </a:r>
          </a:p>
        </p:txBody>
      </p:sp>
      <p:sp>
        <p:nvSpPr>
          <p:cNvPr id="2052" name="Espace réservé du texte 2"/>
          <p:cNvSpPr txBox="1">
            <a:spLocks/>
          </p:cNvSpPr>
          <p:nvPr/>
        </p:nvSpPr>
        <p:spPr bwMode="auto">
          <a:xfrm>
            <a:off x="933450" y="5157788"/>
            <a:ext cx="7272338" cy="215900"/>
          </a:xfrm>
          <a:prstGeom prst="rect">
            <a:avLst/>
          </a:prstGeom>
          <a:noFill/>
          <a:ln w="9525">
            <a:noFill/>
            <a:miter lim="800000"/>
            <a:headEnd/>
            <a:tailEnd/>
          </a:ln>
        </p:spPr>
        <p:txBody>
          <a:bodyPr tIns="0" anchor="ctr"/>
          <a:lstStyle/>
          <a:p>
            <a:pPr eaLnBrk="1" hangingPunct="1">
              <a:buFont typeface="Arial" charset="0"/>
              <a:buNone/>
            </a:pPr>
            <a:r>
              <a:rPr lang="en-GB" altLang="en-US" sz="2000">
                <a:latin typeface="Calibri" pitchFamily="34" charset="0"/>
              </a:rPr>
              <a:t>Project manager for Municipality of Timisoara</a:t>
            </a:r>
          </a:p>
        </p:txBody>
      </p:sp>
      <p:sp>
        <p:nvSpPr>
          <p:cNvPr id="14" name="Date Placeholder 13"/>
          <p:cNvSpPr>
            <a:spLocks noGrp="1"/>
          </p:cNvSpPr>
          <p:nvPr>
            <p:ph type="dt" sz="quarter" idx="10"/>
          </p:nvPr>
        </p:nvSpPr>
        <p:spPr>
          <a:xfrm>
            <a:off x="6457950" y="6356350"/>
            <a:ext cx="2057400" cy="365125"/>
          </a:xfrm>
        </p:spPr>
        <p:txBody>
          <a:bodyPr/>
          <a:lstStyle/>
          <a:p>
            <a:pPr algn="r">
              <a:defRPr/>
            </a:pPr>
            <a:r>
              <a:rPr lang="en-GB" altLang="en-US" b="1" dirty="0">
                <a:solidFill>
                  <a:schemeClr val="tx2"/>
                </a:solidFill>
              </a:rPr>
              <a:t>Project workshop </a:t>
            </a:r>
            <a:r>
              <a:rPr lang="en-GB" altLang="en-US" b="1" dirty="0" smtClean="0">
                <a:solidFill>
                  <a:schemeClr val="tx2"/>
                </a:solidFill>
              </a:rPr>
              <a:t>6.</a:t>
            </a:r>
            <a:r>
              <a:rPr lang="ro-RO" altLang="en-US" b="1" dirty="0" smtClean="0">
                <a:solidFill>
                  <a:schemeClr val="tx2"/>
                </a:solidFill>
              </a:rPr>
              <a:t>3</a:t>
            </a:r>
            <a:r>
              <a:rPr lang="en-GB" altLang="en-US" b="1" dirty="0" smtClean="0">
                <a:solidFill>
                  <a:schemeClr val="tx2"/>
                </a:solidFill>
              </a:rPr>
              <a:t> online, May 3</a:t>
            </a:r>
            <a:r>
              <a:rPr lang="en-GB" altLang="en-US" b="1" baseline="30000" dirty="0" smtClean="0">
                <a:solidFill>
                  <a:schemeClr val="tx2"/>
                </a:solidFill>
              </a:rPr>
              <a:t>rd,</a:t>
            </a:r>
            <a:r>
              <a:rPr lang="en-GB" altLang="en-US" b="1" dirty="0" smtClean="0">
                <a:solidFill>
                  <a:schemeClr val="tx2"/>
                </a:solidFill>
              </a:rPr>
              <a:t> 2022</a:t>
            </a:r>
          </a:p>
          <a:p>
            <a:pPr algn="r">
              <a:defRPr/>
            </a:pPr>
            <a:endParaRPr lang="en-GB" dirty="0"/>
          </a:p>
        </p:txBody>
      </p:sp>
      <p:sp>
        <p:nvSpPr>
          <p:cNvPr id="2054" name="Espace réservé du texte 2"/>
          <p:cNvSpPr txBox="1">
            <a:spLocks/>
          </p:cNvSpPr>
          <p:nvPr/>
        </p:nvSpPr>
        <p:spPr bwMode="auto">
          <a:xfrm>
            <a:off x="933450" y="5589588"/>
            <a:ext cx="7272338" cy="215900"/>
          </a:xfrm>
          <a:prstGeom prst="rect">
            <a:avLst/>
          </a:prstGeom>
          <a:noFill/>
          <a:ln w="9525">
            <a:noFill/>
            <a:miter lim="800000"/>
            <a:headEnd/>
            <a:tailEnd/>
          </a:ln>
        </p:spPr>
        <p:txBody>
          <a:bodyPr tIns="0" anchor="ctr"/>
          <a:lstStyle/>
          <a:p>
            <a:pPr eaLnBrk="1" hangingPunct="1">
              <a:buFont typeface="Arial" charset="0"/>
              <a:buNone/>
            </a:pPr>
            <a:endParaRPr lang="en-GB" altLang="en-US" sz="2000" dirty="0">
              <a:latin typeface="Calibri" pitchFamily="34" charset="0"/>
            </a:endParaRPr>
          </a:p>
        </p:txBody>
      </p:sp>
      <p:sp>
        <p:nvSpPr>
          <p:cNvPr id="2055" name="Titre 1"/>
          <p:cNvSpPr>
            <a:spLocks noGrp="1"/>
          </p:cNvSpPr>
          <p:nvPr>
            <p:ph type="ctrTitle"/>
          </p:nvPr>
        </p:nvSpPr>
        <p:spPr>
          <a:xfrm>
            <a:off x="685800" y="3420534"/>
            <a:ext cx="7679267" cy="1159932"/>
          </a:xfrm>
        </p:spPr>
        <p:txBody>
          <a:bodyPr/>
          <a:lstStyle/>
          <a:p>
            <a:pPr eaLnBrk="1" hangingPunct="1"/>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400" b="1" dirty="0">
                <a:solidFill>
                  <a:schemeClr val="tx2"/>
                </a:solidFill>
              </a:rPr>
              <a:t/>
            </a:r>
            <a:br>
              <a:rPr lang="en-GB" altLang="en-US" sz="4400" b="1" dirty="0">
                <a:solidFill>
                  <a:schemeClr val="tx2"/>
                </a:solidFill>
              </a:rPr>
            </a:br>
            <a:r>
              <a:rPr lang="en-GB" altLang="en-US" sz="4000" b="1" dirty="0">
                <a:solidFill>
                  <a:schemeClr val="tx2"/>
                </a:solidFill>
              </a:rPr>
              <a:t/>
            </a:r>
            <a:br>
              <a:rPr lang="en-GB" altLang="en-US" sz="4000" b="1" dirty="0">
                <a:solidFill>
                  <a:schemeClr val="tx2"/>
                </a:solidFill>
              </a:rPr>
            </a:br>
            <a:r>
              <a:rPr lang="ro-RO" altLang="en-US" sz="4000" b="1" dirty="0" smtClean="0">
                <a:solidFill>
                  <a:schemeClr val="tx2"/>
                </a:solidFill>
              </a:rPr>
              <a:t>Action plan implementation</a:t>
            </a:r>
            <a:endParaRPr lang="en-GB" altLang="en-US" sz="4000" b="1" dirty="0">
              <a:solidFill>
                <a:schemeClr val="tx2"/>
              </a:solidFill>
            </a:endParaRPr>
          </a:p>
        </p:txBody>
      </p:sp>
      <p:pic>
        <p:nvPicPr>
          <p:cNvPr id="2056" name="Picture 11"/>
          <p:cNvPicPr>
            <a:picLocks noChangeAspect="1"/>
          </p:cNvPicPr>
          <p:nvPr/>
        </p:nvPicPr>
        <p:blipFill>
          <a:blip r:embed="rId3" cstate="print"/>
          <a:srcRect l="7143" t="8319" r="7143" b="9221"/>
          <a:stretch>
            <a:fillRect/>
          </a:stretch>
        </p:blipFill>
        <p:spPr bwMode="auto">
          <a:xfrm>
            <a:off x="5795963" y="430213"/>
            <a:ext cx="2592387" cy="1770062"/>
          </a:xfrm>
          <a:prstGeom prst="rect">
            <a:avLst/>
          </a:prstGeom>
          <a:noFill/>
          <a:ln w="9525">
            <a:noFill/>
            <a:miter lim="800000"/>
            <a:headEnd/>
            <a:tailEnd/>
          </a:ln>
        </p:spPr>
      </p:pic>
      <p:pic>
        <p:nvPicPr>
          <p:cNvPr id="2057" name="Picture 2" descr="C:\Users\lsimion\Desktop\logo-tm-final2.jpg"/>
          <p:cNvPicPr>
            <a:picLocks noChangeAspect="1" noChangeArrowheads="1"/>
          </p:cNvPicPr>
          <p:nvPr/>
        </p:nvPicPr>
        <p:blipFill>
          <a:blip r:embed="rId4" cstate="print"/>
          <a:srcRect/>
          <a:stretch>
            <a:fillRect/>
          </a:stretch>
        </p:blipFill>
        <p:spPr bwMode="auto">
          <a:xfrm>
            <a:off x="7445375" y="2206625"/>
            <a:ext cx="479425" cy="1055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577850" y="1989138"/>
            <a:ext cx="7886700" cy="1060450"/>
          </a:xfrm>
          <a:prstGeom prst="rect">
            <a:avLst/>
          </a:prstGeom>
          <a:noFill/>
          <a:ln w="9525">
            <a:noFill/>
            <a:miter lim="800000"/>
            <a:headEnd/>
            <a:tailEnd/>
          </a:ln>
        </p:spPr>
        <p:txBody>
          <a:bodyPr/>
          <a:lstStyle/>
          <a:p>
            <a:pPr defTabSz="914400" eaLnBrk="1" hangingPunct="1">
              <a:lnSpc>
                <a:spcPct val="90000"/>
              </a:lnSpc>
            </a:pPr>
            <a:endParaRPr lang="en-GB" altLang="en-US" sz="3000" b="1" dirty="0">
              <a:solidFill>
                <a:schemeClr val="tx2"/>
              </a:solidFill>
              <a:latin typeface="Calibri Light" pitchFamily="34" charset="0"/>
            </a:endParaRPr>
          </a:p>
        </p:txBody>
      </p:sp>
      <p:sp>
        <p:nvSpPr>
          <p:cNvPr id="7" name="TextBox 6"/>
          <p:cNvSpPr txBox="1"/>
          <p:nvPr/>
        </p:nvSpPr>
        <p:spPr>
          <a:xfrm>
            <a:off x="1058333" y="1761067"/>
            <a:ext cx="6493934" cy="4247317"/>
          </a:xfrm>
          <a:prstGeom prst="rect">
            <a:avLst/>
          </a:prstGeom>
          <a:noFill/>
        </p:spPr>
        <p:txBody>
          <a:bodyPr wrap="square" rtlCol="0">
            <a:spAutoFit/>
          </a:bodyPr>
          <a:lstStyle/>
          <a:p>
            <a:r>
              <a:rPr lang="en-US" dirty="0" smtClean="0"/>
              <a:t>Policy instrument change- The </a:t>
            </a:r>
            <a:r>
              <a:rPr lang="en-GB" dirty="0" smtClean="0"/>
              <a:t>Integrated Urban Development Strategy </a:t>
            </a:r>
            <a:r>
              <a:rPr lang="en-GB" dirty="0" err="1" smtClean="0"/>
              <a:t>Timișoara</a:t>
            </a:r>
            <a:r>
              <a:rPr lang="en-GB" dirty="0" smtClean="0"/>
              <a:t> Growth Pole for 2021- 2027 is </a:t>
            </a:r>
            <a:r>
              <a:rPr lang="en-US" dirty="0" smtClean="0"/>
              <a:t>waiting for the Sustainable Urban Mobility Plan to be developed in order to have a correlated vision, but this will not change our proposed new measure- </a:t>
            </a:r>
            <a:r>
              <a:rPr lang="en-GB" b="1" dirty="0" smtClean="0"/>
              <a:t>Stimulating cross-</a:t>
            </a:r>
            <a:r>
              <a:rPr lang="en-GB" b="1" dirty="0" err="1" smtClean="0"/>
              <a:t>sectoral</a:t>
            </a:r>
            <a:r>
              <a:rPr lang="en-GB" b="1" dirty="0" smtClean="0"/>
              <a:t> partnerships to include the CCI, business, and technology sectors in the context of the upcoming </a:t>
            </a:r>
            <a:r>
              <a:rPr lang="en-GB" b="1" dirty="0" err="1" smtClean="0"/>
              <a:t>ECoC</a:t>
            </a:r>
            <a:r>
              <a:rPr lang="en-GB" b="1" dirty="0" smtClean="0"/>
              <a:t> mega-event and its legacy years, </a:t>
            </a:r>
            <a:r>
              <a:rPr lang="en-GB" dirty="0" smtClean="0"/>
              <a:t>an action under the G.O.1- </a:t>
            </a:r>
            <a:r>
              <a:rPr lang="en-US" dirty="0" smtClean="0"/>
              <a:t>A smarter growth pole, through innovation, digitalization, economic transformation and support for SMEs, S.O.1.1. The development of an entrepreneurial ecosystem oriented towards innovation and technological development.</a:t>
            </a:r>
          </a:p>
          <a:p>
            <a:r>
              <a:rPr lang="ro-RO" dirty="0" smtClean="0"/>
              <a:t>, but </a:t>
            </a:r>
            <a:r>
              <a:rPr lang="en-US" dirty="0" smtClean="0"/>
              <a:t>the PI </a:t>
            </a:r>
            <a:r>
              <a:rPr lang="ro-RO" dirty="0" smtClean="0"/>
              <a:t>will be adopted by our Local Council later this year.</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628650" y="388938"/>
            <a:ext cx="7886700" cy="1060450"/>
          </a:xfrm>
          <a:prstGeom prst="rect">
            <a:avLst/>
          </a:prstGeom>
          <a:noFill/>
          <a:ln w="9525">
            <a:noFill/>
            <a:miter lim="800000"/>
            <a:headEnd/>
            <a:tailEnd/>
          </a:ln>
        </p:spPr>
        <p:txBody>
          <a:bodyPr/>
          <a:lstStyle/>
          <a:p>
            <a:pPr defTabSz="914400" eaLnBrk="1" hangingPunct="1">
              <a:lnSpc>
                <a:spcPct val="90000"/>
              </a:lnSpc>
            </a:pPr>
            <a:r>
              <a:rPr lang="en-GB" altLang="en-US" sz="3000" b="1" dirty="0">
                <a:solidFill>
                  <a:schemeClr val="tx2"/>
                </a:solidFill>
                <a:latin typeface="Calibri Light" pitchFamily="34" charset="0"/>
              </a:rPr>
              <a:t>Action </a:t>
            </a:r>
            <a:r>
              <a:rPr lang="ro-RO" altLang="en-US" sz="3000" b="1" dirty="0" smtClean="0">
                <a:solidFill>
                  <a:schemeClr val="tx2"/>
                </a:solidFill>
                <a:latin typeface="Calibri Light" pitchFamily="34" charset="0"/>
              </a:rPr>
              <a:t>2</a:t>
            </a:r>
            <a:r>
              <a:rPr lang="en-GB" altLang="en-US" sz="3000" b="1" dirty="0" smtClean="0">
                <a:solidFill>
                  <a:schemeClr val="tx2"/>
                </a:solidFill>
                <a:latin typeface="Calibri Light" pitchFamily="34" charset="0"/>
              </a:rPr>
              <a:t>- </a:t>
            </a:r>
            <a:r>
              <a:rPr lang="ro-RO" altLang="en-US" sz="3000" b="1" dirty="0" smtClean="0">
                <a:solidFill>
                  <a:schemeClr val="tx2"/>
                </a:solidFill>
                <a:latin typeface="Calibri Light" pitchFamily="34" charset="0"/>
              </a:rPr>
              <a:t>Creative Talks and Matchmaking Fair</a:t>
            </a:r>
            <a:endParaRPr lang="en-GB" altLang="en-US" sz="3000" b="1" dirty="0">
              <a:solidFill>
                <a:schemeClr val="tx2"/>
              </a:solidFill>
              <a:latin typeface="Calibri Light" pitchFamily="34" charset="0"/>
            </a:endParaRPr>
          </a:p>
        </p:txBody>
      </p:sp>
      <p:sp>
        <p:nvSpPr>
          <p:cNvPr id="11" name="TextBox 10"/>
          <p:cNvSpPr txBox="1"/>
          <p:nvPr/>
        </p:nvSpPr>
        <p:spPr>
          <a:xfrm>
            <a:off x="1007533" y="2006600"/>
            <a:ext cx="6764867" cy="3416320"/>
          </a:xfrm>
          <a:prstGeom prst="rect">
            <a:avLst/>
          </a:prstGeom>
          <a:noFill/>
        </p:spPr>
        <p:txBody>
          <a:bodyPr wrap="square" rtlCol="0">
            <a:spAutoFit/>
          </a:bodyPr>
          <a:lstStyle/>
          <a:p>
            <a:r>
              <a:rPr lang="en-US" dirty="0" smtClean="0"/>
              <a:t>Started- Yes  </a:t>
            </a:r>
            <a:br>
              <a:rPr lang="en-US" dirty="0" smtClean="0"/>
            </a:br>
            <a:r>
              <a:rPr lang="en-US" dirty="0" smtClean="0"/>
              <a:t>Estimated progress- around </a:t>
            </a:r>
            <a:r>
              <a:rPr lang="ro-RO" dirty="0" smtClean="0"/>
              <a:t>55</a:t>
            </a:r>
            <a:r>
              <a:rPr lang="en-US" dirty="0" smtClean="0"/>
              <a:t>%  </a:t>
            </a:r>
            <a:br>
              <a:rPr lang="en-US" dirty="0" smtClean="0"/>
            </a:br>
            <a:r>
              <a:rPr lang="ro-RO" b="1" dirty="0" smtClean="0"/>
              <a:t>Triggering Cultural and Creative Industries (CCI) </a:t>
            </a:r>
            <a:r>
              <a:rPr lang="en-US" b="1" smtClean="0"/>
              <a:t>cross-</a:t>
            </a:r>
            <a:r>
              <a:rPr lang="ro-RO" b="1" dirty="0" smtClean="0"/>
              <a:t>sectoral Partnerships at Local and Regional Level</a:t>
            </a:r>
            <a:endParaRPr lang="en-US" dirty="0" smtClean="0"/>
          </a:p>
          <a:p>
            <a:r>
              <a:rPr lang="ro-RO" dirty="0" smtClean="0"/>
              <a:t>-agenda</a:t>
            </a:r>
            <a:r>
              <a:rPr lang="en-US" dirty="0" smtClean="0"/>
              <a:t>- May 27-28, 2022</a:t>
            </a:r>
            <a:endParaRPr lang="ro-RO" dirty="0" smtClean="0"/>
          </a:p>
          <a:p>
            <a:r>
              <a:rPr lang="ro-RO" dirty="0" smtClean="0"/>
              <a:t>-facilitator</a:t>
            </a:r>
          </a:p>
          <a:p>
            <a:r>
              <a:rPr lang="ro-RO" dirty="0" smtClean="0"/>
              <a:t>-international speakers</a:t>
            </a:r>
          </a:p>
          <a:p>
            <a:r>
              <a:rPr lang="ro-RO" dirty="0" smtClean="0"/>
              <a:t>-local speakers</a:t>
            </a:r>
            <a:endParaRPr lang="en-US" dirty="0" smtClean="0"/>
          </a:p>
          <a:p>
            <a:endParaRPr lang="en-US" dirty="0" smtClean="0"/>
          </a:p>
          <a:p>
            <a:r>
              <a:rPr lang="en-US" dirty="0" smtClean="0"/>
              <a:t>- In English for an international audience</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628650" y="388938"/>
            <a:ext cx="7886700" cy="1060450"/>
          </a:xfrm>
          <a:prstGeom prst="rect">
            <a:avLst/>
          </a:prstGeom>
          <a:noFill/>
          <a:ln w="9525">
            <a:noFill/>
            <a:miter lim="800000"/>
            <a:headEnd/>
            <a:tailEnd/>
          </a:ln>
        </p:spPr>
        <p:txBody>
          <a:bodyPr/>
          <a:lstStyle/>
          <a:p>
            <a:pPr defTabSz="914400" eaLnBrk="1" hangingPunct="1">
              <a:lnSpc>
                <a:spcPct val="90000"/>
              </a:lnSpc>
            </a:pPr>
            <a:r>
              <a:rPr lang="en-GB" altLang="en-US" sz="3000" b="1" dirty="0">
                <a:solidFill>
                  <a:schemeClr val="tx2"/>
                </a:solidFill>
                <a:latin typeface="Calibri Light" pitchFamily="34" charset="0"/>
              </a:rPr>
              <a:t>Action </a:t>
            </a:r>
            <a:r>
              <a:rPr lang="ro-RO" altLang="en-US" sz="3000" b="1" dirty="0" smtClean="0">
                <a:solidFill>
                  <a:schemeClr val="tx2"/>
                </a:solidFill>
                <a:latin typeface="Calibri Light" pitchFamily="34" charset="0"/>
              </a:rPr>
              <a:t>2</a:t>
            </a:r>
            <a:r>
              <a:rPr lang="en-GB" altLang="en-US" sz="3000" b="1" dirty="0" smtClean="0">
                <a:solidFill>
                  <a:schemeClr val="tx2"/>
                </a:solidFill>
                <a:latin typeface="Calibri Light" pitchFamily="34" charset="0"/>
              </a:rPr>
              <a:t>- </a:t>
            </a:r>
            <a:r>
              <a:rPr lang="ro-RO" altLang="en-US" sz="3000" b="1" dirty="0" smtClean="0">
                <a:solidFill>
                  <a:schemeClr val="tx2"/>
                </a:solidFill>
                <a:latin typeface="Calibri Light" pitchFamily="34" charset="0"/>
              </a:rPr>
              <a:t>Creative Talks and Matchmaking Fair</a:t>
            </a:r>
            <a:endParaRPr lang="en-GB" altLang="en-US" sz="3000" b="1" dirty="0">
              <a:solidFill>
                <a:schemeClr val="tx2"/>
              </a:solidFill>
              <a:latin typeface="Calibri Light" pitchFamily="34" charset="0"/>
            </a:endParaRPr>
          </a:p>
        </p:txBody>
      </p:sp>
      <p:sp>
        <p:nvSpPr>
          <p:cNvPr id="11" name="TextBox 10"/>
          <p:cNvSpPr txBox="1"/>
          <p:nvPr/>
        </p:nvSpPr>
        <p:spPr>
          <a:xfrm>
            <a:off x="1007533" y="1286934"/>
            <a:ext cx="6764867" cy="6432530"/>
          </a:xfrm>
          <a:prstGeom prst="rect">
            <a:avLst/>
          </a:prstGeom>
          <a:noFill/>
        </p:spPr>
        <p:txBody>
          <a:bodyPr wrap="square" rtlCol="0">
            <a:spAutoFit/>
          </a:bodyPr>
          <a:lstStyle/>
          <a:p>
            <a:r>
              <a:rPr lang="en-US" sz="1600" dirty="0" smtClean="0"/>
              <a:t>Vision</a:t>
            </a:r>
          </a:p>
          <a:p>
            <a:r>
              <a:rPr lang="ro-RO" sz="1600" dirty="0" smtClean="0"/>
              <a:t>The event will provide the context for purposeful and structured debates around the </a:t>
            </a:r>
            <a:r>
              <a:rPr lang="ro-RO" sz="1600" b="1" dirty="0" smtClean="0"/>
              <a:t>incentives and impact of the European Capital of Culture</a:t>
            </a:r>
            <a:r>
              <a:rPr lang="ro-RO" sz="1600" dirty="0" smtClean="0"/>
              <a:t> phenomenon on CCI businesses and organisations. Bringing </a:t>
            </a:r>
            <a:r>
              <a:rPr lang="ro-RO" sz="1600" b="1" dirty="0" smtClean="0"/>
              <a:t>over 10 speakers from the local and international arena</a:t>
            </a:r>
            <a:r>
              <a:rPr lang="ro-RO" sz="1600" dirty="0" smtClean="0"/>
              <a:t>, the topics of the event will be addressed throughout presentations, facilitated talks and exchanges, within </a:t>
            </a:r>
            <a:r>
              <a:rPr lang="ro-RO" sz="1600" b="1" dirty="0" smtClean="0"/>
              <a:t>4 Pillars of relevance for the present and future of CCI in Europe</a:t>
            </a:r>
            <a:r>
              <a:rPr lang="ro-RO" sz="1600" dirty="0" smtClean="0"/>
              <a:t>, namely:</a:t>
            </a:r>
            <a:endParaRPr lang="en-US" sz="1600" dirty="0" smtClean="0"/>
          </a:p>
          <a:p>
            <a:r>
              <a:rPr lang="ro-RO" sz="1600" dirty="0" smtClean="0"/>
              <a:t> </a:t>
            </a:r>
            <a:endParaRPr lang="en-US" sz="1600" dirty="0" smtClean="0"/>
          </a:p>
          <a:p>
            <a:pPr lvl="0"/>
            <a:r>
              <a:rPr lang="en-US" sz="1600" b="1" dirty="0" smtClean="0"/>
              <a:t>1.</a:t>
            </a:r>
            <a:r>
              <a:rPr lang="ro-RO" sz="1600" b="1" dirty="0" smtClean="0"/>
              <a:t>The gains and the pitfalls of the European Capital of Culture journey</a:t>
            </a:r>
            <a:r>
              <a:rPr lang="ro-RO" sz="1600" dirty="0" smtClean="0"/>
              <a:t> for CCI companies and organisations</a:t>
            </a:r>
            <a:endParaRPr lang="en-US" sz="1600" dirty="0" smtClean="0"/>
          </a:p>
          <a:p>
            <a:pPr lvl="0"/>
            <a:r>
              <a:rPr lang="en-US" sz="1600" dirty="0" smtClean="0"/>
              <a:t>2.</a:t>
            </a:r>
            <a:r>
              <a:rPr lang="ro-RO" sz="1600" dirty="0" smtClean="0"/>
              <a:t>Why and how the CCI enterprises need nowadays to develop </a:t>
            </a:r>
            <a:r>
              <a:rPr lang="ro-RO" sz="1600" b="1" dirty="0" smtClean="0"/>
              <a:t>new processes, services, contents and practices</a:t>
            </a:r>
            <a:r>
              <a:rPr lang="ro-RO" sz="1600" dirty="0" smtClean="0"/>
              <a:t>, in order to provide more value for the society</a:t>
            </a:r>
            <a:endParaRPr lang="en-US" sz="1600" dirty="0" smtClean="0"/>
          </a:p>
          <a:p>
            <a:pPr lvl="0"/>
            <a:r>
              <a:rPr lang="en-US" sz="1600" b="1" dirty="0" smtClean="0"/>
              <a:t>3.</a:t>
            </a:r>
            <a:r>
              <a:rPr lang="ro-RO" sz="1600" b="1" dirty="0" smtClean="0"/>
              <a:t>Concrete and impactful tools deployed by third parties / intermediaries in support of CCI</a:t>
            </a:r>
            <a:r>
              <a:rPr lang="ro-RO" sz="1600" dirty="0" smtClean="0"/>
              <a:t> entrepreneurship and skills </a:t>
            </a:r>
            <a:endParaRPr lang="en-US" sz="1600" dirty="0" smtClean="0"/>
          </a:p>
          <a:p>
            <a:pPr lvl="0"/>
            <a:r>
              <a:rPr lang="en-US" sz="1600" dirty="0" smtClean="0"/>
              <a:t>4.</a:t>
            </a:r>
            <a:r>
              <a:rPr lang="ro-RO" sz="1600" dirty="0" smtClean="0"/>
              <a:t>Will the CCI strive or thrive, with the </a:t>
            </a:r>
            <a:r>
              <a:rPr lang="ro-RO" sz="1600" b="1" dirty="0" smtClean="0"/>
              <a:t>increasing pressure of globalisation and technological innovation</a:t>
            </a:r>
            <a:r>
              <a:rPr lang="ro-RO" sz="1600" dirty="0" smtClean="0"/>
              <a:t>? </a:t>
            </a:r>
            <a:endParaRPr lang="en-US" sz="1600" dirty="0" smtClean="0"/>
          </a:p>
          <a:p>
            <a:r>
              <a:rPr lang="ro-RO" sz="1600" dirty="0" smtClean="0"/>
              <a:t> </a:t>
            </a:r>
            <a:endParaRPr lang="en-US" sz="1600" dirty="0" smtClean="0"/>
          </a:p>
          <a:p>
            <a:endParaRPr lang="en-US" dirty="0" smtClean="0"/>
          </a:p>
          <a:p>
            <a:endParaRPr lang="en-US" dirty="0" smtClean="0"/>
          </a:p>
          <a:p>
            <a:endParaRPr lang="ro-RO" dirty="0" smtClean="0"/>
          </a:p>
          <a:p>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628650" y="388938"/>
            <a:ext cx="7886700" cy="1060450"/>
          </a:xfrm>
          <a:prstGeom prst="rect">
            <a:avLst/>
          </a:prstGeom>
          <a:noFill/>
          <a:ln w="9525">
            <a:noFill/>
            <a:miter lim="800000"/>
            <a:headEnd/>
            <a:tailEnd/>
          </a:ln>
        </p:spPr>
        <p:txBody>
          <a:bodyPr/>
          <a:lstStyle/>
          <a:p>
            <a:pPr defTabSz="914400" eaLnBrk="1" hangingPunct="1">
              <a:lnSpc>
                <a:spcPct val="90000"/>
              </a:lnSpc>
            </a:pPr>
            <a:r>
              <a:rPr lang="en-GB" altLang="en-US" sz="3000" b="1" dirty="0">
                <a:solidFill>
                  <a:schemeClr val="tx2"/>
                </a:solidFill>
                <a:latin typeface="Calibri Light" pitchFamily="34" charset="0"/>
              </a:rPr>
              <a:t>Action </a:t>
            </a:r>
            <a:r>
              <a:rPr lang="ro-RO" altLang="en-US" sz="3000" b="1" dirty="0" smtClean="0">
                <a:solidFill>
                  <a:schemeClr val="tx2"/>
                </a:solidFill>
                <a:latin typeface="Calibri Light" pitchFamily="34" charset="0"/>
              </a:rPr>
              <a:t>2</a:t>
            </a:r>
            <a:r>
              <a:rPr lang="en-GB" altLang="en-US" sz="3000" b="1" dirty="0" smtClean="0">
                <a:solidFill>
                  <a:schemeClr val="tx2"/>
                </a:solidFill>
                <a:latin typeface="Calibri Light" pitchFamily="34" charset="0"/>
              </a:rPr>
              <a:t>- </a:t>
            </a:r>
            <a:r>
              <a:rPr lang="ro-RO" altLang="en-US" sz="3000" b="1" dirty="0" smtClean="0">
                <a:solidFill>
                  <a:schemeClr val="tx2"/>
                </a:solidFill>
                <a:latin typeface="Calibri Light" pitchFamily="34" charset="0"/>
              </a:rPr>
              <a:t>Creative Talks and Matchmaking Fair</a:t>
            </a:r>
            <a:endParaRPr lang="en-GB" altLang="en-US" sz="3000" b="1" dirty="0">
              <a:solidFill>
                <a:schemeClr val="tx2"/>
              </a:solidFill>
              <a:latin typeface="Calibri Light" pitchFamily="34" charset="0"/>
            </a:endParaRPr>
          </a:p>
        </p:txBody>
      </p:sp>
      <p:sp>
        <p:nvSpPr>
          <p:cNvPr id="11" name="TextBox 10"/>
          <p:cNvSpPr txBox="1"/>
          <p:nvPr/>
        </p:nvSpPr>
        <p:spPr>
          <a:xfrm>
            <a:off x="1007533" y="1312334"/>
            <a:ext cx="6764867" cy="6340197"/>
          </a:xfrm>
          <a:prstGeom prst="rect">
            <a:avLst/>
          </a:prstGeom>
          <a:noFill/>
        </p:spPr>
        <p:txBody>
          <a:bodyPr wrap="square" rtlCol="0">
            <a:spAutoFit/>
          </a:bodyPr>
          <a:lstStyle/>
          <a:p>
            <a:r>
              <a:rPr lang="ro-RO" sz="1600" b="1" dirty="0" smtClean="0"/>
              <a:t>Pillar 1: The gains and the pitfalls of the European Capital of Culture journey for CCI companies and organisations</a:t>
            </a:r>
            <a:endParaRPr lang="en-US" sz="1600" dirty="0" smtClean="0"/>
          </a:p>
          <a:p>
            <a:r>
              <a:rPr lang="ro-RO" sz="1600" dirty="0" smtClean="0"/>
              <a:t> </a:t>
            </a:r>
            <a:endParaRPr lang="en-US" sz="1600" dirty="0" smtClean="0"/>
          </a:p>
          <a:p>
            <a:r>
              <a:rPr lang="ro-RO" sz="1600" u="sng" dirty="0" smtClean="0"/>
              <a:t>Argument</a:t>
            </a:r>
            <a:r>
              <a:rPr lang="ro-RO" sz="1600" dirty="0" smtClean="0"/>
              <a:t>: The title of European Capital of Culture implies a </a:t>
            </a:r>
            <a:r>
              <a:rPr lang="ro-RO" sz="1600" b="1" dirty="0" smtClean="0"/>
              <a:t>major and complex transformation at city level, one that has spillover effects on almost all dimensions of urban life</a:t>
            </a:r>
            <a:r>
              <a:rPr lang="ro-RO" sz="1600" dirty="0" smtClean="0"/>
              <a:t>. Morevoer, it implies </a:t>
            </a:r>
            <a:r>
              <a:rPr lang="ro-RO" sz="1600" b="1" dirty="0" smtClean="0"/>
              <a:t>readiness at local community level</a:t>
            </a:r>
            <a:r>
              <a:rPr lang="ro-RO" sz="1600" dirty="0" smtClean="0"/>
              <a:t>, as well as a large degree of </a:t>
            </a:r>
            <a:r>
              <a:rPr lang="ro-RO" sz="1600" b="1" dirty="0" smtClean="0"/>
              <a:t>cohesion between the key actors involved</a:t>
            </a:r>
            <a:r>
              <a:rPr lang="ro-RO" sz="1600" dirty="0" smtClean="0"/>
              <a:t>.</a:t>
            </a:r>
            <a:endParaRPr lang="en-US" sz="1600" dirty="0" smtClean="0"/>
          </a:p>
          <a:p>
            <a:r>
              <a:rPr lang="ro-RO" sz="1600" dirty="0" smtClean="0"/>
              <a:t> </a:t>
            </a:r>
            <a:endParaRPr lang="en-US" sz="1600" dirty="0" smtClean="0"/>
          </a:p>
          <a:p>
            <a:r>
              <a:rPr lang="ro-RO" sz="1600" u="sng" dirty="0" smtClean="0"/>
              <a:t>International Keynotes</a:t>
            </a:r>
            <a:r>
              <a:rPr lang="ro-RO" sz="1600" dirty="0" smtClean="0"/>
              <a:t> (30 min each): Each speaker will address the </a:t>
            </a:r>
            <a:r>
              <a:rPr lang="ro-RO" sz="1600" b="1" dirty="0" smtClean="0"/>
              <a:t>overall journey of the European Capital of Culture endeavour</a:t>
            </a:r>
            <a:r>
              <a:rPr lang="ro-RO" sz="1600" dirty="0" smtClean="0"/>
              <a:t>, starting from the local diagnostic, to action plan, building of partnerships, risks / barriers and mitigation solutions, KPIs and performance measurement. </a:t>
            </a:r>
            <a:endParaRPr lang="en-US" sz="1600" dirty="0" smtClean="0"/>
          </a:p>
          <a:p>
            <a:r>
              <a:rPr lang="ro-RO" sz="1600" dirty="0" smtClean="0"/>
              <a:t>The suggested approach is to use </a:t>
            </a:r>
            <a:r>
              <a:rPr lang="ro-RO" sz="1600" b="1" dirty="0" smtClean="0"/>
              <a:t>”role-play”</a:t>
            </a:r>
            <a:r>
              <a:rPr lang="ro-RO" sz="1600" dirty="0" smtClean="0"/>
              <a:t>, so that, for example, one speaker should focus on the gains and focus on the positive outcomes, the second one would take a radical position in presenting the pitfalls, and the third one, would share a balanced view.</a:t>
            </a:r>
            <a:endParaRPr lang="en-US" sz="1600" dirty="0" smtClean="0"/>
          </a:p>
          <a:p>
            <a:r>
              <a:rPr lang="ro-RO" sz="1600" dirty="0" smtClean="0"/>
              <a:t> </a:t>
            </a:r>
            <a:endParaRPr lang="en-US" sz="1600" dirty="0" smtClean="0"/>
          </a:p>
          <a:p>
            <a:pPr lvl="0"/>
            <a:r>
              <a:rPr lang="ro-RO" sz="1600" dirty="0" smtClean="0"/>
              <a:t>Paolo Montemurro, Matera Hub, Italy</a:t>
            </a:r>
            <a:endParaRPr lang="en-US" sz="1600" dirty="0" smtClean="0"/>
          </a:p>
          <a:p>
            <a:pPr lvl="0"/>
            <a:r>
              <a:rPr lang="ro-RO" sz="1600" dirty="0" smtClean="0"/>
              <a:t>TBD, (online)</a:t>
            </a:r>
            <a:endParaRPr lang="en-US" sz="1600" dirty="0" smtClean="0"/>
          </a:p>
          <a:p>
            <a:pPr lvl="0"/>
            <a:r>
              <a:rPr lang="ro-RO" sz="1600" dirty="0" smtClean="0"/>
              <a:t>TBD, ( online)</a:t>
            </a:r>
            <a:endParaRPr lang="en-US" sz="1600" dirty="0" smtClean="0"/>
          </a:p>
          <a:p>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628650" y="388938"/>
            <a:ext cx="7886700" cy="1060450"/>
          </a:xfrm>
          <a:prstGeom prst="rect">
            <a:avLst/>
          </a:prstGeom>
          <a:noFill/>
          <a:ln w="9525">
            <a:noFill/>
            <a:miter lim="800000"/>
            <a:headEnd/>
            <a:tailEnd/>
          </a:ln>
        </p:spPr>
        <p:txBody>
          <a:bodyPr/>
          <a:lstStyle/>
          <a:p>
            <a:pPr defTabSz="914400" eaLnBrk="1" hangingPunct="1">
              <a:lnSpc>
                <a:spcPct val="90000"/>
              </a:lnSpc>
            </a:pPr>
            <a:r>
              <a:rPr lang="en-GB" altLang="en-US" sz="3000" b="1" dirty="0">
                <a:solidFill>
                  <a:schemeClr val="tx2"/>
                </a:solidFill>
                <a:latin typeface="Calibri Light" pitchFamily="34" charset="0"/>
              </a:rPr>
              <a:t>Action </a:t>
            </a:r>
            <a:r>
              <a:rPr lang="ro-RO" altLang="en-US" sz="3000" b="1" dirty="0" smtClean="0">
                <a:solidFill>
                  <a:schemeClr val="tx2"/>
                </a:solidFill>
                <a:latin typeface="Calibri Light" pitchFamily="34" charset="0"/>
              </a:rPr>
              <a:t>2</a:t>
            </a:r>
            <a:r>
              <a:rPr lang="en-GB" altLang="en-US" sz="3000" b="1" dirty="0" smtClean="0">
                <a:solidFill>
                  <a:schemeClr val="tx2"/>
                </a:solidFill>
                <a:latin typeface="Calibri Light" pitchFamily="34" charset="0"/>
              </a:rPr>
              <a:t>- </a:t>
            </a:r>
            <a:r>
              <a:rPr lang="ro-RO" altLang="en-US" sz="3000" b="1" dirty="0" smtClean="0">
                <a:solidFill>
                  <a:schemeClr val="tx2"/>
                </a:solidFill>
                <a:latin typeface="Calibri Light" pitchFamily="34" charset="0"/>
              </a:rPr>
              <a:t>Creative Talks and Matchmaking Fair</a:t>
            </a:r>
            <a:endParaRPr lang="en-GB" altLang="en-US" sz="3000" b="1" dirty="0">
              <a:solidFill>
                <a:schemeClr val="tx2"/>
              </a:solidFill>
              <a:latin typeface="Calibri Light" pitchFamily="34" charset="0"/>
            </a:endParaRPr>
          </a:p>
        </p:txBody>
      </p:sp>
      <p:sp>
        <p:nvSpPr>
          <p:cNvPr id="11" name="TextBox 10"/>
          <p:cNvSpPr txBox="1"/>
          <p:nvPr/>
        </p:nvSpPr>
        <p:spPr>
          <a:xfrm>
            <a:off x="1007533" y="1261534"/>
            <a:ext cx="6764867" cy="5355312"/>
          </a:xfrm>
          <a:prstGeom prst="rect">
            <a:avLst/>
          </a:prstGeom>
          <a:noFill/>
        </p:spPr>
        <p:txBody>
          <a:bodyPr wrap="square" rtlCol="0">
            <a:spAutoFit/>
          </a:bodyPr>
          <a:lstStyle/>
          <a:p>
            <a:r>
              <a:rPr lang="ro-RO" sz="1600" b="1" dirty="0" smtClean="0"/>
              <a:t>Pillar 2: Why and how the CCI enterprises need nowadays to develop new processes, services, contents and practices, in order to provide more value for the society</a:t>
            </a:r>
            <a:endParaRPr lang="en-US" sz="1600" dirty="0" smtClean="0"/>
          </a:p>
          <a:p>
            <a:r>
              <a:rPr lang="ro-RO" sz="1600" dirty="0" smtClean="0"/>
              <a:t> </a:t>
            </a:r>
            <a:endParaRPr lang="en-US" sz="1600" dirty="0" smtClean="0"/>
          </a:p>
          <a:p>
            <a:r>
              <a:rPr lang="ro-RO" sz="1600" u="sng" dirty="0" smtClean="0"/>
              <a:t>Argument</a:t>
            </a:r>
            <a:r>
              <a:rPr lang="ro-RO" sz="1600" dirty="0" smtClean="0"/>
              <a:t>: </a:t>
            </a:r>
            <a:r>
              <a:rPr lang="en-GB" sz="1600" dirty="0" smtClean="0"/>
              <a:t>On average the share of CCI companies out of all companies (i.e. total services) across the </a:t>
            </a:r>
            <a:r>
              <a:rPr lang="en-GB" sz="1600" b="1" dirty="0" smtClean="0"/>
              <a:t>EU28 exceeds 10%</a:t>
            </a:r>
            <a:r>
              <a:rPr lang="en-GB" sz="1600" dirty="0" smtClean="0"/>
              <a:t>, making it an </a:t>
            </a:r>
            <a:r>
              <a:rPr lang="en-GB" sz="1600" b="1" dirty="0" smtClean="0"/>
              <a:t>important contributor</a:t>
            </a:r>
            <a:r>
              <a:rPr lang="en-GB" sz="1600" dirty="0" smtClean="0"/>
              <a:t> to local economies. In </a:t>
            </a:r>
            <a:r>
              <a:rPr lang="en-GB" sz="1600" b="1" dirty="0" err="1" smtClean="0"/>
              <a:t>Timi</a:t>
            </a:r>
            <a:r>
              <a:rPr lang="ro-RO" sz="1600" b="1" dirty="0" smtClean="0"/>
              <a:t>șoara, </a:t>
            </a:r>
            <a:r>
              <a:rPr lang="en-GB" sz="1600" b="1" dirty="0" smtClean="0"/>
              <a:t>the percentage of CCI companies is estimated at 5.4%</a:t>
            </a:r>
            <a:r>
              <a:rPr lang="en-GB" sz="1600" dirty="0" smtClean="0"/>
              <a:t>, at a short distance from the ICT companies, estimated at 7.4%, from the total number of companies at local level.</a:t>
            </a:r>
            <a:endParaRPr lang="en-US" sz="1600" dirty="0" smtClean="0"/>
          </a:p>
          <a:p>
            <a:r>
              <a:rPr lang="ro-RO" sz="1600" dirty="0" smtClean="0"/>
              <a:t> </a:t>
            </a:r>
            <a:endParaRPr lang="en-US" sz="1600" dirty="0" smtClean="0"/>
          </a:p>
          <a:p>
            <a:r>
              <a:rPr lang="ro-RO" sz="1600" u="sng" dirty="0" smtClean="0"/>
              <a:t>Company Keynotes</a:t>
            </a:r>
            <a:r>
              <a:rPr lang="ro-RO" sz="1600" dirty="0" smtClean="0"/>
              <a:t> (&lt;7 min each, using the ”pecha kucha” format, 20 slides timed at 20 seconds each – </a:t>
            </a:r>
            <a:r>
              <a:rPr lang="ro-RO" sz="1600" u="sng" dirty="0" smtClean="0">
                <a:hlinkClick r:id="rId4"/>
              </a:rPr>
              <a:t>https://www.pechakucha.com/</a:t>
            </a:r>
            <a:r>
              <a:rPr lang="ro-RO" sz="1600" dirty="0" smtClean="0"/>
              <a:t> )</a:t>
            </a:r>
            <a:r>
              <a:rPr lang="ro-RO" sz="1600" b="1" dirty="0" smtClean="0"/>
              <a:t>: </a:t>
            </a:r>
            <a:r>
              <a:rPr lang="ro-RO" sz="1600" dirty="0" smtClean="0"/>
              <a:t>Each speaker will address </a:t>
            </a:r>
            <a:r>
              <a:rPr lang="ro-RO" sz="1600" b="1" dirty="0" smtClean="0"/>
              <a:t>the same story line</a:t>
            </a:r>
            <a:r>
              <a:rPr lang="ro-RO" sz="1600" dirty="0" smtClean="0"/>
              <a:t> (to be provided in advance) about her / his company, encompassing </a:t>
            </a:r>
            <a:r>
              <a:rPr lang="ro-RO" sz="1600" b="1" dirty="0" smtClean="0"/>
              <a:t>past, present and future relevant aspects</a:t>
            </a:r>
            <a:r>
              <a:rPr lang="ro-RO" sz="1600" dirty="0" smtClean="0"/>
              <a:t>, such as: main offerings, value chains, how value is created and delivered, partnerships, team, evolution in time, proof of resilience, client profile etc.</a:t>
            </a:r>
            <a:endParaRPr lang="en-US" sz="1600" dirty="0" smtClean="0"/>
          </a:p>
          <a:p>
            <a:r>
              <a:rPr lang="en-US" dirty="0" smtClean="0"/>
              <a:t/>
            </a:r>
            <a:br>
              <a:rPr lang="en-US" dirty="0" smtClean="0"/>
            </a:br>
            <a:r>
              <a:rPr lang="en-US" dirty="0" smtClean="0"/>
              <a:t>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64684"/>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628650" y="388938"/>
            <a:ext cx="7886700" cy="1060450"/>
          </a:xfrm>
          <a:prstGeom prst="rect">
            <a:avLst/>
          </a:prstGeom>
          <a:noFill/>
          <a:ln w="9525">
            <a:noFill/>
            <a:miter lim="800000"/>
            <a:headEnd/>
            <a:tailEnd/>
          </a:ln>
        </p:spPr>
        <p:txBody>
          <a:bodyPr/>
          <a:lstStyle/>
          <a:p>
            <a:pPr defTabSz="914400" eaLnBrk="1" hangingPunct="1">
              <a:lnSpc>
                <a:spcPct val="90000"/>
              </a:lnSpc>
            </a:pPr>
            <a:r>
              <a:rPr lang="en-GB" altLang="en-US" sz="3000" b="1" dirty="0">
                <a:solidFill>
                  <a:schemeClr val="tx2"/>
                </a:solidFill>
                <a:latin typeface="Calibri Light" pitchFamily="34" charset="0"/>
              </a:rPr>
              <a:t>Action </a:t>
            </a:r>
            <a:r>
              <a:rPr lang="ro-RO" altLang="en-US" sz="3000" b="1" dirty="0" smtClean="0">
                <a:solidFill>
                  <a:schemeClr val="tx2"/>
                </a:solidFill>
                <a:latin typeface="Calibri Light" pitchFamily="34" charset="0"/>
              </a:rPr>
              <a:t>2</a:t>
            </a:r>
            <a:r>
              <a:rPr lang="en-GB" altLang="en-US" sz="3000" b="1" dirty="0" smtClean="0">
                <a:solidFill>
                  <a:schemeClr val="tx2"/>
                </a:solidFill>
                <a:latin typeface="Calibri Light" pitchFamily="34" charset="0"/>
              </a:rPr>
              <a:t>- </a:t>
            </a:r>
            <a:r>
              <a:rPr lang="ro-RO" altLang="en-US" sz="3000" b="1" dirty="0" smtClean="0">
                <a:solidFill>
                  <a:schemeClr val="tx2"/>
                </a:solidFill>
                <a:latin typeface="Calibri Light" pitchFamily="34" charset="0"/>
              </a:rPr>
              <a:t>Creative Talks and Matchmaking Fair</a:t>
            </a:r>
            <a:endParaRPr lang="en-GB" altLang="en-US" sz="3000" b="1" dirty="0">
              <a:solidFill>
                <a:schemeClr val="tx2"/>
              </a:solidFill>
              <a:latin typeface="Calibri Light" pitchFamily="34" charset="0"/>
            </a:endParaRPr>
          </a:p>
        </p:txBody>
      </p:sp>
      <p:sp>
        <p:nvSpPr>
          <p:cNvPr id="11" name="TextBox 10"/>
          <p:cNvSpPr txBox="1"/>
          <p:nvPr/>
        </p:nvSpPr>
        <p:spPr>
          <a:xfrm>
            <a:off x="1007533" y="1253068"/>
            <a:ext cx="6764867" cy="5539978"/>
          </a:xfrm>
          <a:prstGeom prst="rect">
            <a:avLst/>
          </a:prstGeom>
          <a:noFill/>
        </p:spPr>
        <p:txBody>
          <a:bodyPr wrap="square" rtlCol="0">
            <a:spAutoFit/>
          </a:bodyPr>
          <a:lstStyle/>
          <a:p>
            <a:r>
              <a:rPr lang="ro-RO" sz="1600" b="1" dirty="0" smtClean="0"/>
              <a:t>Pillar 3: Concrete and impactful tools deployed by third parties in support of CCI entrepreneurship and skills </a:t>
            </a:r>
            <a:endParaRPr lang="en-US" sz="1600" dirty="0" smtClean="0"/>
          </a:p>
          <a:p>
            <a:r>
              <a:rPr lang="ro-RO" sz="1600" dirty="0" smtClean="0"/>
              <a:t> </a:t>
            </a:r>
            <a:endParaRPr lang="en-US" sz="1600" dirty="0" smtClean="0"/>
          </a:p>
          <a:p>
            <a:r>
              <a:rPr lang="ro-RO" sz="1600" u="sng" dirty="0" smtClean="0"/>
              <a:t>Argument</a:t>
            </a:r>
            <a:r>
              <a:rPr lang="ro-RO" sz="1600" dirty="0" smtClean="0"/>
              <a:t>: The progress towards creating a local innovation ecosystem, would as well be conducive to </a:t>
            </a:r>
            <a:r>
              <a:rPr lang="en-GB" sz="1600" b="1" dirty="0" smtClean="0"/>
              <a:t>network opportunities, collaboration, co-creation and knowhow transfer between education, research, business, public and third-sector organisations, within the cultural and creative sectors</a:t>
            </a:r>
            <a:r>
              <a:rPr lang="en-GB" sz="1600" dirty="0" smtClean="0"/>
              <a:t> and with other sectors of the society and the economy. Moreover, it would lead to providing researchers and students in many disciplines, and entrepreneurs of the cultural and creative industries and other sectors, with the </a:t>
            </a:r>
            <a:r>
              <a:rPr lang="en-GB" sz="1600" b="1" dirty="0" smtClean="0"/>
              <a:t>knowledge and skills necessary to deliver innovative solutions and to turn them into new cultural, societal, and business opportunities.</a:t>
            </a:r>
            <a:endParaRPr lang="en-US" sz="1600" dirty="0" smtClean="0"/>
          </a:p>
          <a:p>
            <a:r>
              <a:rPr lang="ro-RO" sz="1600" dirty="0" smtClean="0"/>
              <a:t> </a:t>
            </a:r>
            <a:endParaRPr lang="en-US" sz="1600" dirty="0" smtClean="0"/>
          </a:p>
          <a:p>
            <a:r>
              <a:rPr lang="ro-RO" sz="1600" u="sng" dirty="0" smtClean="0"/>
              <a:t>Local and International Keynotes</a:t>
            </a:r>
            <a:r>
              <a:rPr lang="ro-RO" sz="1600" dirty="0" smtClean="0"/>
              <a:t> (20 min each): Each speaker will provide details on the </a:t>
            </a:r>
            <a:r>
              <a:rPr lang="ro-RO" sz="1600" b="1" dirty="0" smtClean="0"/>
              <a:t>services and the value offered to CCI beneficiaries</a:t>
            </a:r>
            <a:r>
              <a:rPr lang="ro-RO" sz="1600" dirty="0" smtClean="0"/>
              <a:t>, how these services are grounded on needs analyses, methods and tools used in delivering the support, 1-2 case studies, early stage or mature / scaling, and startup / SME support, impact gained etc.</a:t>
            </a:r>
            <a:endParaRPr lang="en-US" sz="1600" dirty="0" smtClean="0"/>
          </a:p>
          <a:p>
            <a:r>
              <a:rPr lang="en-US" sz="1600" dirty="0" smtClean="0"/>
              <a:t/>
            </a:r>
            <a:br>
              <a:rPr lang="en-US" sz="1600" dirty="0" smtClean="0"/>
            </a:br>
            <a:r>
              <a:rPr lang="en-US" sz="16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4"/>
          <p:cNvPicPr>
            <a:picLocks noChangeAspect="1"/>
          </p:cNvPicPr>
          <p:nvPr/>
        </p:nvPicPr>
        <p:blipFill>
          <a:blip r:embed="rId2" cstate="print"/>
          <a:srcRect/>
          <a:stretch>
            <a:fillRect/>
          </a:stretch>
        </p:blipFill>
        <p:spPr bwMode="auto">
          <a:xfrm>
            <a:off x="-1981201" y="1073150"/>
            <a:ext cx="6180667" cy="5648325"/>
          </a:xfrm>
          <a:prstGeom prst="rect">
            <a:avLst/>
          </a:prstGeom>
          <a:noFill/>
          <a:ln w="9525">
            <a:noFill/>
            <a:miter lim="800000"/>
            <a:headEnd/>
            <a:tailEnd/>
          </a:ln>
        </p:spPr>
      </p:pic>
      <p:sp>
        <p:nvSpPr>
          <p:cNvPr id="3075"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endParaRPr lang="en-GB" altLang="en-US" sz="2000">
              <a:latin typeface="Calibri" pitchFamily="34" charset="0"/>
            </a:endParaRPr>
          </a:p>
        </p:txBody>
      </p:sp>
      <p:sp>
        <p:nvSpPr>
          <p:cNvPr id="3076" name="Titre 1"/>
          <p:cNvSpPr txBox="1">
            <a:spLocks/>
          </p:cNvSpPr>
          <p:nvPr/>
        </p:nvSpPr>
        <p:spPr bwMode="auto">
          <a:xfrm>
            <a:off x="685800" y="1744133"/>
            <a:ext cx="7772400" cy="3682999"/>
          </a:xfrm>
          <a:prstGeom prst="rect">
            <a:avLst/>
          </a:prstGeom>
          <a:noFill/>
          <a:ln w="9525">
            <a:noFill/>
            <a:miter lim="800000"/>
            <a:headEnd/>
            <a:tailEnd/>
          </a:ln>
        </p:spPr>
        <p:txBody>
          <a:bodyPr/>
          <a:lstStyle/>
          <a:p>
            <a:pPr algn="ctr" defTabSz="914400" eaLnBrk="1" hangingPunct="1">
              <a:lnSpc>
                <a:spcPct val="90000"/>
              </a:lnSpc>
            </a:pPr>
            <a:endParaRPr lang="en-GB" altLang="en-US" sz="4400" b="1">
              <a:solidFill>
                <a:schemeClr val="tx2"/>
              </a:solidFill>
              <a:latin typeface="Calibri Light" pitchFamily="34" charset="0"/>
            </a:endParaRPr>
          </a:p>
        </p:txBody>
      </p:sp>
      <p:pic>
        <p:nvPicPr>
          <p:cNvPr id="3077" name="Picture 2" descr="C:\Users\lsimion\Desktop\logo-tm-final2.jpg"/>
          <p:cNvPicPr>
            <a:picLocks noChangeAspect="1" noChangeArrowheads="1"/>
          </p:cNvPicPr>
          <p:nvPr/>
        </p:nvPicPr>
        <p:blipFill>
          <a:blip r:embed="rId3" cstate="print"/>
          <a:srcRect/>
          <a:stretch>
            <a:fillRect/>
          </a:stretch>
        </p:blipFill>
        <p:spPr bwMode="auto">
          <a:xfrm>
            <a:off x="7745413" y="403225"/>
            <a:ext cx="531812" cy="1171575"/>
          </a:xfrm>
          <a:prstGeom prst="rect">
            <a:avLst/>
          </a:prstGeom>
          <a:noFill/>
          <a:ln w="9525">
            <a:noFill/>
            <a:miter lim="800000"/>
            <a:headEnd/>
            <a:tailEnd/>
          </a:ln>
        </p:spPr>
      </p:pic>
      <p:sp>
        <p:nvSpPr>
          <p:cNvPr id="3078" name="Title 1"/>
          <p:cNvSpPr txBox="1">
            <a:spLocks/>
          </p:cNvSpPr>
          <p:nvPr/>
        </p:nvSpPr>
        <p:spPr bwMode="auto">
          <a:xfrm>
            <a:off x="628650" y="388938"/>
            <a:ext cx="7886700" cy="1060450"/>
          </a:xfrm>
          <a:prstGeom prst="rect">
            <a:avLst/>
          </a:prstGeom>
          <a:noFill/>
          <a:ln w="9525">
            <a:noFill/>
            <a:miter lim="800000"/>
            <a:headEnd/>
            <a:tailEnd/>
          </a:ln>
        </p:spPr>
        <p:txBody>
          <a:bodyPr/>
          <a:lstStyle/>
          <a:p>
            <a:pPr defTabSz="914400" eaLnBrk="1" hangingPunct="1">
              <a:lnSpc>
                <a:spcPct val="90000"/>
              </a:lnSpc>
            </a:pPr>
            <a:r>
              <a:rPr lang="en-GB" altLang="en-US" sz="3200" b="1" dirty="0">
                <a:solidFill>
                  <a:schemeClr val="tx2"/>
                </a:solidFill>
                <a:latin typeface="Calibri Light" pitchFamily="34" charset="0"/>
              </a:rPr>
              <a:t>Action </a:t>
            </a:r>
            <a:r>
              <a:rPr lang="ro-RO" altLang="en-US" sz="3200" b="1" dirty="0" smtClean="0">
                <a:solidFill>
                  <a:schemeClr val="tx2"/>
                </a:solidFill>
                <a:latin typeface="Calibri Light" pitchFamily="34" charset="0"/>
              </a:rPr>
              <a:t>3</a:t>
            </a:r>
            <a:r>
              <a:rPr lang="en-GB" altLang="en-US" sz="3200" b="1" dirty="0" smtClean="0">
                <a:solidFill>
                  <a:schemeClr val="tx2"/>
                </a:solidFill>
                <a:latin typeface="Calibri Light" pitchFamily="34" charset="0"/>
              </a:rPr>
              <a:t>- </a:t>
            </a:r>
            <a:r>
              <a:rPr lang="ro-RO" altLang="en-US" sz="3200" b="1" dirty="0" smtClean="0">
                <a:solidFill>
                  <a:schemeClr val="tx2"/>
                </a:solidFill>
                <a:latin typeface="Calibri Light" pitchFamily="34" charset="0"/>
              </a:rPr>
              <a:t>Oxygen for Creatives</a:t>
            </a:r>
            <a:endParaRPr lang="en-GB" altLang="en-US" sz="3200" b="1" dirty="0">
              <a:solidFill>
                <a:schemeClr val="tx2"/>
              </a:solidFill>
              <a:latin typeface="Calibri Light" pitchFamily="34" charset="0"/>
            </a:endParaRPr>
          </a:p>
        </p:txBody>
      </p:sp>
      <p:sp>
        <p:nvSpPr>
          <p:cNvPr id="10" name="Rectangle 9"/>
          <p:cNvSpPr/>
          <p:nvPr/>
        </p:nvSpPr>
        <p:spPr>
          <a:xfrm>
            <a:off x="609599" y="1896533"/>
            <a:ext cx="6891867" cy="369332"/>
          </a:xfrm>
          <a:prstGeom prst="rect">
            <a:avLst/>
          </a:prstGeom>
        </p:spPr>
        <p:txBody>
          <a:bodyPr wrap="square">
            <a:spAutoFit/>
          </a:bodyPr>
          <a:lstStyle/>
          <a:p>
            <a:endParaRPr lang="en-US" dirty="0">
              <a:solidFill>
                <a:schemeClr val="tx1"/>
              </a:solidFill>
            </a:endParaRPr>
          </a:p>
        </p:txBody>
      </p:sp>
      <p:sp>
        <p:nvSpPr>
          <p:cNvPr id="11" name="Rectangle 10"/>
          <p:cNvSpPr/>
          <p:nvPr/>
        </p:nvSpPr>
        <p:spPr>
          <a:xfrm>
            <a:off x="609599" y="1744133"/>
            <a:ext cx="7704668" cy="2954655"/>
          </a:xfrm>
          <a:prstGeom prst="rect">
            <a:avLst/>
          </a:prstGeom>
        </p:spPr>
        <p:txBody>
          <a:bodyPr wrap="square">
            <a:spAutoFit/>
          </a:bodyPr>
          <a:lstStyle/>
          <a:p>
            <a:r>
              <a:rPr lang="ro-RO" sz="1400" dirty="0" smtClean="0"/>
              <a:t>Started- Yes</a:t>
            </a:r>
          </a:p>
          <a:p>
            <a:r>
              <a:rPr lang="ro-RO" sz="1400" dirty="0" smtClean="0"/>
              <a:t>Estimated </a:t>
            </a:r>
            <a:r>
              <a:rPr lang="en-US" sz="1400" dirty="0" smtClean="0"/>
              <a:t>progress- around </a:t>
            </a:r>
            <a:r>
              <a:rPr lang="ro-RO" sz="1400" dirty="0" smtClean="0"/>
              <a:t>25</a:t>
            </a:r>
            <a:r>
              <a:rPr lang="en-US" sz="1400" dirty="0" smtClean="0"/>
              <a:t>%  </a:t>
            </a:r>
          </a:p>
          <a:p>
            <a:r>
              <a:rPr lang="en-US" sz="1400" dirty="0" smtClean="0"/>
              <a:t>Following our PW6.2. we decided to use our project page form the Municipality website </a:t>
            </a:r>
            <a:r>
              <a:rPr lang="en-US" sz="1400" dirty="0" smtClean="0">
                <a:hlinkClick r:id="rId4"/>
              </a:rPr>
              <a:t>https://www.primariatm.ro/proiecte-cu-finantare-europeana/ecoc-sme/ </a:t>
            </a:r>
            <a:endParaRPr lang="ro-RO" sz="1400" dirty="0" smtClean="0">
              <a:hlinkClick r:id="rId4"/>
            </a:endParaRPr>
          </a:p>
          <a:p>
            <a:endParaRPr lang="ro-RO" sz="1400" dirty="0" smtClean="0">
              <a:hlinkClick r:id="rId4"/>
            </a:endParaRPr>
          </a:p>
          <a:p>
            <a:r>
              <a:rPr lang="en-US" sz="1400" dirty="0" smtClean="0"/>
              <a:t>under Semester V-VI activity - Oxygen for </a:t>
            </a:r>
            <a:r>
              <a:rPr lang="en-US" sz="1400" dirty="0" err="1" smtClean="0"/>
              <a:t>Creatives</a:t>
            </a:r>
            <a:r>
              <a:rPr lang="en-US" sz="1400" dirty="0" smtClean="0"/>
              <a:t> section to create a resource tool box for </a:t>
            </a:r>
            <a:r>
              <a:rPr lang="en-US" sz="1400" dirty="0" err="1" smtClean="0"/>
              <a:t>creatives</a:t>
            </a:r>
            <a:r>
              <a:rPr lang="en-US" sz="1400" dirty="0" smtClean="0"/>
              <a:t> posting information </a:t>
            </a:r>
            <a:r>
              <a:rPr lang="en-US" sz="1400" dirty="0" smtClean="0"/>
              <a:t>regarding </a:t>
            </a:r>
            <a:r>
              <a:rPr lang="en-US" sz="1400" dirty="0" smtClean="0"/>
              <a:t>the CC </a:t>
            </a:r>
            <a:r>
              <a:rPr lang="en-US" sz="1400" dirty="0" smtClean="0"/>
              <a:t>sector: </a:t>
            </a:r>
            <a:r>
              <a:rPr lang="en-US" sz="1400" dirty="0" smtClean="0"/>
              <a:t>EU financial opportunities available in Romania, contact offices for EU programs dedicated to CC sector , </a:t>
            </a:r>
            <a:r>
              <a:rPr lang="en-US" sz="1400" dirty="0" smtClean="0"/>
              <a:t>an EU financial guide for CC sector, grants </a:t>
            </a:r>
            <a:r>
              <a:rPr lang="en-US" sz="1400" dirty="0" smtClean="0"/>
              <a:t>offered by Romanian bodies, etc</a:t>
            </a:r>
            <a:r>
              <a:rPr lang="en-US" sz="1400" dirty="0" smtClean="0"/>
              <a:t>. </a:t>
            </a:r>
            <a:endParaRPr lang="en-US" sz="1400" dirty="0" smtClean="0"/>
          </a:p>
          <a:p>
            <a:endParaRPr lang="en-US" sz="1400" dirty="0" smtClean="0"/>
          </a:p>
          <a:p>
            <a:r>
              <a:rPr lang="en-US" sz="1400" dirty="0" smtClean="0"/>
              <a:t>We </a:t>
            </a:r>
            <a:r>
              <a:rPr lang="en-US" sz="1400" dirty="0" smtClean="0"/>
              <a:t>will continue to post additional info and we intend to promote this in the Creative Talks </a:t>
            </a:r>
            <a:r>
              <a:rPr lang="en-US" sz="1400" dirty="0" smtClean="0"/>
              <a:t>to be </a:t>
            </a:r>
            <a:r>
              <a:rPr lang="en-US" sz="1400" dirty="0" err="1" smtClean="0"/>
              <a:t>organised</a:t>
            </a:r>
            <a:r>
              <a:rPr lang="en-US" sz="1400" dirty="0" smtClean="0"/>
              <a:t> soon.</a:t>
            </a:r>
            <a:endParaRPr lang="en-GB" sz="1400" dirty="0" smtClean="0"/>
          </a:p>
          <a:p>
            <a:pPr lvl="0"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Image 4"/>
          <p:cNvPicPr>
            <a:picLocks noChangeAspect="1"/>
          </p:cNvPicPr>
          <p:nvPr/>
        </p:nvPicPr>
        <p:blipFill>
          <a:blip r:embed="rId2" cstate="print"/>
          <a:srcRect/>
          <a:stretch>
            <a:fillRect/>
          </a:stretch>
        </p:blipFill>
        <p:spPr bwMode="auto">
          <a:xfrm>
            <a:off x="-1981200" y="1131888"/>
            <a:ext cx="6154738" cy="5648325"/>
          </a:xfrm>
          <a:prstGeom prst="rect">
            <a:avLst/>
          </a:prstGeom>
          <a:noFill/>
          <a:ln w="9525">
            <a:noFill/>
            <a:miter lim="800000"/>
            <a:headEnd/>
            <a:tailEnd/>
          </a:ln>
        </p:spPr>
      </p:pic>
      <p:sp>
        <p:nvSpPr>
          <p:cNvPr id="17411" name="Espace réservé du texte 2"/>
          <p:cNvSpPr txBox="1">
            <a:spLocks/>
          </p:cNvSpPr>
          <p:nvPr/>
        </p:nvSpPr>
        <p:spPr bwMode="auto">
          <a:xfrm>
            <a:off x="933450" y="4724400"/>
            <a:ext cx="7272338" cy="217488"/>
          </a:xfrm>
          <a:prstGeom prst="rect">
            <a:avLst/>
          </a:prstGeom>
          <a:noFill/>
          <a:ln w="9525">
            <a:noFill/>
            <a:miter lim="800000"/>
            <a:headEnd/>
            <a:tailEnd/>
          </a:ln>
        </p:spPr>
        <p:txBody>
          <a:bodyPr tIns="0" anchor="ctr"/>
          <a:lstStyle/>
          <a:p>
            <a:pPr algn="ctr" eaLnBrk="1" hangingPunct="1">
              <a:buFont typeface="Arial" charset="0"/>
              <a:buNone/>
            </a:pPr>
            <a:r>
              <a:rPr lang="en-GB" altLang="en-US" sz="2000">
                <a:latin typeface="Calibri" pitchFamily="34" charset="0"/>
              </a:rPr>
              <a:t>lavinia.simion@primariatm.ro</a:t>
            </a:r>
          </a:p>
        </p:txBody>
      </p:sp>
      <p:sp>
        <p:nvSpPr>
          <p:cNvPr id="17412" name="Titre 1"/>
          <p:cNvSpPr txBox="1">
            <a:spLocks/>
          </p:cNvSpPr>
          <p:nvPr/>
        </p:nvSpPr>
        <p:spPr bwMode="auto">
          <a:xfrm>
            <a:off x="685800" y="3500438"/>
            <a:ext cx="7772400" cy="795337"/>
          </a:xfrm>
          <a:prstGeom prst="rect">
            <a:avLst/>
          </a:prstGeom>
          <a:noFill/>
          <a:ln w="9525">
            <a:noFill/>
            <a:miter lim="800000"/>
            <a:headEnd/>
            <a:tailEnd/>
          </a:ln>
        </p:spPr>
        <p:txBody>
          <a:bodyPr/>
          <a:lstStyle/>
          <a:p>
            <a:pPr algn="ctr" defTabSz="914400" eaLnBrk="1" hangingPunct="1">
              <a:lnSpc>
                <a:spcPct val="90000"/>
              </a:lnSpc>
            </a:pPr>
            <a:r>
              <a:rPr lang="en-GB" altLang="en-US" sz="4400" b="1">
                <a:solidFill>
                  <a:schemeClr val="tx2"/>
                </a:solidFill>
                <a:latin typeface="Calibri Light" pitchFamily="34" charset="0"/>
              </a:rPr>
              <a:t>Thank you!</a:t>
            </a:r>
          </a:p>
        </p:txBody>
      </p:sp>
      <p:pic>
        <p:nvPicPr>
          <p:cNvPr id="17413" name="Picture 12"/>
          <p:cNvPicPr>
            <a:picLocks noChangeAspect="1"/>
          </p:cNvPicPr>
          <p:nvPr/>
        </p:nvPicPr>
        <p:blipFill>
          <a:blip r:embed="rId3" cstate="print"/>
          <a:srcRect l="7143" t="8319" r="7143" b="9221"/>
          <a:stretch>
            <a:fillRect/>
          </a:stretch>
        </p:blipFill>
        <p:spPr bwMode="auto">
          <a:xfrm>
            <a:off x="5795963" y="430213"/>
            <a:ext cx="2592387" cy="1770062"/>
          </a:xfrm>
          <a:prstGeom prst="rect">
            <a:avLst/>
          </a:prstGeom>
          <a:noFill/>
          <a:ln w="9525">
            <a:noFill/>
            <a:miter lim="800000"/>
            <a:headEnd/>
            <a:tailEnd/>
          </a:ln>
        </p:spPr>
      </p:pic>
      <p:pic>
        <p:nvPicPr>
          <p:cNvPr id="17414" name="Picture 2" descr="C:\Users\lsimion\Desktop\logo-tm-final2.jpg"/>
          <p:cNvPicPr>
            <a:picLocks noChangeAspect="1" noChangeArrowheads="1"/>
          </p:cNvPicPr>
          <p:nvPr/>
        </p:nvPicPr>
        <p:blipFill>
          <a:blip r:embed="rId4" cstate="print"/>
          <a:srcRect/>
          <a:stretch>
            <a:fillRect/>
          </a:stretch>
        </p:blipFill>
        <p:spPr bwMode="auto">
          <a:xfrm>
            <a:off x="7445375" y="2206625"/>
            <a:ext cx="531813" cy="1171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B56A0480FF964BBEDCFC7A169D93A5" ma:contentTypeVersion="12" ma:contentTypeDescription="Create a new document." ma:contentTypeScope="" ma:versionID="b9997fb9038f65b09926afeba90ce501">
  <xsd:schema xmlns:xsd="http://www.w3.org/2001/XMLSchema" xmlns:xs="http://www.w3.org/2001/XMLSchema" xmlns:p="http://schemas.microsoft.com/office/2006/metadata/properties" xmlns:ns3="b6e84b5e-6a10-48b9-9a07-4e07964ba06d" xmlns:ns4="7f5507f3-9ace-4f5d-b799-fca4d04f3fd6" targetNamespace="http://schemas.microsoft.com/office/2006/metadata/properties" ma:root="true" ma:fieldsID="a83f7ef1dc076d0181b4c487e508d0dd" ns3:_="" ns4:_="">
    <xsd:import namespace="b6e84b5e-6a10-48b9-9a07-4e07964ba06d"/>
    <xsd:import namespace="7f5507f3-9ace-4f5d-b799-fca4d04f3fd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e84b5e-6a10-48b9-9a07-4e07964ba0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5507f3-9ace-4f5d-b799-fca4d04f3f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13E22F0A-7758-4FF4-978E-3B7AEFAD6B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e84b5e-6a10-48b9-9a07-4e07964ba06d"/>
    <ds:schemaRef ds:uri="7f5507f3-9ace-4f5d-b799-fca4d04f3f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E28682-CDF5-4255-A438-BDB0EBEFB871}">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3736</TotalTime>
  <Words>340</Words>
  <Application>Microsoft Office PowerPoint</Application>
  <PresentationFormat>On-screen Show (4:3)</PresentationFormat>
  <Paragraphs>63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Action plan implementation</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Trang Nguyen</dc:creator>
  <cp:lastModifiedBy>lsimion</cp:lastModifiedBy>
  <cp:revision>232</cp:revision>
  <dcterms:created xsi:type="dcterms:W3CDTF">2020-05-26T11:45:16Z</dcterms:created>
  <dcterms:modified xsi:type="dcterms:W3CDTF">2022-05-03T07:33:00Z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0x01010085B56A0480FF964BBEDCFC7A169D93A5</vt:lpwstr>
  </property>
</Properties>
</file>